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7" r:id="rId40"/>
    <p:sldId id="295" r:id="rId41"/>
    <p:sldId id="296" r:id="rId42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D43A02A-5BB8-49C0-9725-182FD341D193}" type="datetimeFigureOut">
              <a:rPr lang="fa-IR" smtClean="0"/>
              <a:t>05/10/1442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D5354DA-7BDD-43EB-9AAC-C2CB1622841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09101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AD92F-06A2-3446-8211-5D5BA9F604B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30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AD92F-06A2-3446-8211-5D5BA9F604B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108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AD92F-06A2-3446-8211-5D5BA9F604B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876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AD92F-06A2-3446-8211-5D5BA9F604B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19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796E-0E6A-4248-B32A-4D59286FE638}" type="datetimeFigureOut">
              <a:rPr lang="fa-IR" smtClean="0"/>
              <a:t>05/10/1442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7D9-FF2A-42C8-8B30-8DE750D316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8628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796E-0E6A-4248-B32A-4D59286FE638}" type="datetimeFigureOut">
              <a:rPr lang="fa-IR" smtClean="0"/>
              <a:t>05/10/1442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7D9-FF2A-42C8-8B30-8DE750D316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08304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796E-0E6A-4248-B32A-4D59286FE638}" type="datetimeFigureOut">
              <a:rPr lang="fa-IR" smtClean="0"/>
              <a:t>05/10/1442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7D9-FF2A-42C8-8B30-8DE750D316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32108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F8CC25-9C9A-8142-9489-9C9BE864FF2B}"/>
              </a:ext>
            </a:extLst>
          </p:cNvPr>
          <p:cNvSpPr/>
          <p:nvPr userDrawn="1"/>
        </p:nvSpPr>
        <p:spPr>
          <a:xfrm>
            <a:off x="1553974" y="1671904"/>
            <a:ext cx="1125767" cy="9161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9344640-9678-B74D-915F-DD938059D33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53973" y="3763989"/>
            <a:ext cx="4216596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133"/>
              </a:spcBef>
              <a:buNone/>
              <a:defRPr sz="18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4667"/>
            </a:lvl2pPr>
            <a:lvl3pPr marL="1219170" indent="0">
              <a:buNone/>
              <a:defRPr sz="4667"/>
            </a:lvl3pPr>
            <a:lvl4pPr marL="1828754" indent="0">
              <a:buNone/>
              <a:defRPr sz="4667"/>
            </a:lvl4pPr>
            <a:lvl5pPr marL="2438339" indent="0">
              <a:buNone/>
              <a:defRPr sz="4667"/>
            </a:lvl5pPr>
          </a:lstStyle>
          <a:p>
            <a:pPr lvl="0"/>
            <a:r>
              <a:rPr lang="en-US" dirty="0"/>
              <a:t>Lorem Ipsum Dolor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A4E2D05-EB6F-2C40-AC88-3F64FA54E3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6352" y="1829975"/>
            <a:ext cx="4451835" cy="1780733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733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Goes Here in This Defined Space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70CA9DC-FE01-C647-B833-CEF14D807E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29357" y="1084909"/>
            <a:ext cx="4216596" cy="258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133"/>
              </a:spcBef>
              <a:buNone/>
              <a:defRPr sz="1867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4667"/>
            </a:lvl2pPr>
            <a:lvl3pPr marL="1219170" indent="0">
              <a:buNone/>
              <a:defRPr sz="4667"/>
            </a:lvl3pPr>
            <a:lvl4pPr marL="1828754" indent="0">
              <a:buNone/>
              <a:defRPr sz="4667"/>
            </a:lvl4pPr>
            <a:lvl5pPr marL="2438339" indent="0">
              <a:buNone/>
              <a:defRPr sz="4667"/>
            </a:lvl5pPr>
          </a:lstStyle>
          <a:p>
            <a:pPr lvl="0"/>
            <a:r>
              <a:rPr lang="en-US" dirty="0"/>
              <a:t>LOREM IPSUM DOLOR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7738BEA0-9E44-1A4E-8C1E-18636D092E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2373" y="215576"/>
            <a:ext cx="10054167" cy="258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Kicker text HERE</a:t>
            </a:r>
          </a:p>
        </p:txBody>
      </p:sp>
    </p:spTree>
    <p:extLst>
      <p:ext uri="{BB962C8B-B14F-4D97-AF65-F5344CB8AC3E}">
        <p14:creationId xmlns:p14="http://schemas.microsoft.com/office/powerpoint/2010/main" val="1791984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228781C-DCCD-4A68-8247-CF08DD07CD90}"/>
              </a:ext>
            </a:extLst>
          </p:cNvPr>
          <p:cNvSpPr/>
          <p:nvPr userDrawn="1"/>
        </p:nvSpPr>
        <p:spPr>
          <a:xfrm>
            <a:off x="912251" y="767485"/>
            <a:ext cx="1125767" cy="91617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Title Placeholder 12">
            <a:extLst>
              <a:ext uri="{FF2B5EF4-FFF2-40B4-BE49-F238E27FC236}">
                <a16:creationId xmlns:a16="http://schemas.microsoft.com/office/drawing/2014/main" id="{21204F1D-AC98-43E7-8654-2AB941ED0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2250" y="1053866"/>
            <a:ext cx="10366813" cy="103412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733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br>
              <a:rPr lang="en-US" dirty="0"/>
            </a:br>
            <a:r>
              <a:rPr lang="en-US" dirty="0" err="1"/>
              <a:t>adipisicing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BD9C579-5956-B949-A4A5-65F7D5D8BCA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2373" y="215576"/>
            <a:ext cx="10054167" cy="258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Kicker text HERE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B521D4B-2740-0743-8A03-0930A43A72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2249" y="3167699"/>
            <a:ext cx="247835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.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2F9AAD15-DC15-5743-B2CB-81DAB5BE93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2249" y="2749333"/>
            <a:ext cx="2478355" cy="29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133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E765D23B-1314-E242-BE32-44AB85C7E63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2249" y="5188373"/>
            <a:ext cx="247835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.</a:t>
            </a:r>
          </a:p>
        </p:txBody>
      </p:sp>
      <p:sp>
        <p:nvSpPr>
          <p:cNvPr id="41" name="Text Placeholder 22">
            <a:extLst>
              <a:ext uri="{FF2B5EF4-FFF2-40B4-BE49-F238E27FC236}">
                <a16:creationId xmlns:a16="http://schemas.microsoft.com/office/drawing/2014/main" id="{417AE95B-53EC-024C-B901-A98431615EB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2249" y="4770008"/>
            <a:ext cx="2478355" cy="29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133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E67B2801-3608-674D-ADD4-1E44ED1984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10745" y="5188373"/>
            <a:ext cx="247835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.</a:t>
            </a:r>
          </a:p>
        </p:txBody>
      </p:sp>
      <p:sp>
        <p:nvSpPr>
          <p:cNvPr id="43" name="Text Placeholder 22">
            <a:extLst>
              <a:ext uri="{FF2B5EF4-FFF2-40B4-BE49-F238E27FC236}">
                <a16:creationId xmlns:a16="http://schemas.microsoft.com/office/drawing/2014/main" id="{E215B41E-F15D-C841-82FA-4379FC3557E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10745" y="4770008"/>
            <a:ext cx="2478355" cy="29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133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CD10A8B8-91CF-9E48-9318-8BA1ADF329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09241" y="5188373"/>
            <a:ext cx="247835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.</a:t>
            </a:r>
          </a:p>
        </p:txBody>
      </p:sp>
      <p:sp>
        <p:nvSpPr>
          <p:cNvPr id="45" name="Text Placeholder 22">
            <a:extLst>
              <a:ext uri="{FF2B5EF4-FFF2-40B4-BE49-F238E27FC236}">
                <a16:creationId xmlns:a16="http://schemas.microsoft.com/office/drawing/2014/main" id="{75E94E2D-3D0F-6141-8986-3392B8CAD22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09241" y="4770008"/>
            <a:ext cx="2478355" cy="29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133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285B87F7-2B16-A041-958A-AA664AA1B1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10745" y="3167699"/>
            <a:ext cx="247835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.</a:t>
            </a:r>
          </a:p>
        </p:txBody>
      </p:sp>
      <p:sp>
        <p:nvSpPr>
          <p:cNvPr id="47" name="Text Placeholder 22">
            <a:extLst>
              <a:ext uri="{FF2B5EF4-FFF2-40B4-BE49-F238E27FC236}">
                <a16:creationId xmlns:a16="http://schemas.microsoft.com/office/drawing/2014/main" id="{DBAD1EAA-1FD1-164B-A280-33E00754CEC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10745" y="2749333"/>
            <a:ext cx="2478355" cy="29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133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705D251B-C902-2446-B74C-F68CD37D3B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9241" y="3167699"/>
            <a:ext cx="247835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.</a:t>
            </a:r>
          </a:p>
        </p:txBody>
      </p:sp>
      <p:sp>
        <p:nvSpPr>
          <p:cNvPr id="49" name="Text Placeholder 22">
            <a:extLst>
              <a:ext uri="{FF2B5EF4-FFF2-40B4-BE49-F238E27FC236}">
                <a16:creationId xmlns:a16="http://schemas.microsoft.com/office/drawing/2014/main" id="{8B1D5655-0B6A-A347-9552-204BE998CE2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09241" y="2749333"/>
            <a:ext cx="2478355" cy="29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133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5614195E-C2C5-3C49-9146-74EC89312BF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07737" y="3167699"/>
            <a:ext cx="247835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.</a:t>
            </a:r>
          </a:p>
        </p:txBody>
      </p:sp>
      <p:sp>
        <p:nvSpPr>
          <p:cNvPr id="51" name="Text Placeholder 22">
            <a:extLst>
              <a:ext uri="{FF2B5EF4-FFF2-40B4-BE49-F238E27FC236}">
                <a16:creationId xmlns:a16="http://schemas.microsoft.com/office/drawing/2014/main" id="{ECAC70C6-1136-1B4C-80EB-F6D07E8EFB8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07737" y="2749333"/>
            <a:ext cx="2478355" cy="29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133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F247382D-4DAC-6644-A8A9-8FBEF833141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007737" y="5188373"/>
            <a:ext cx="247835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.</a:t>
            </a:r>
          </a:p>
        </p:txBody>
      </p:sp>
      <p:sp>
        <p:nvSpPr>
          <p:cNvPr id="59" name="Text Placeholder 22">
            <a:extLst>
              <a:ext uri="{FF2B5EF4-FFF2-40B4-BE49-F238E27FC236}">
                <a16:creationId xmlns:a16="http://schemas.microsoft.com/office/drawing/2014/main" id="{1B4B640B-2C4E-0343-9F1E-1232FE2AB5E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07737" y="4770008"/>
            <a:ext cx="2478355" cy="295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133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3215630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796E-0E6A-4248-B32A-4D59286FE638}" type="datetimeFigureOut">
              <a:rPr lang="fa-IR" smtClean="0"/>
              <a:t>05/10/1442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7D9-FF2A-42C8-8B30-8DE750D316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0165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796E-0E6A-4248-B32A-4D59286FE638}" type="datetimeFigureOut">
              <a:rPr lang="fa-IR" smtClean="0"/>
              <a:t>05/10/1442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7D9-FF2A-42C8-8B30-8DE750D316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5965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796E-0E6A-4248-B32A-4D59286FE638}" type="datetimeFigureOut">
              <a:rPr lang="fa-IR" smtClean="0"/>
              <a:t>05/10/1442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7D9-FF2A-42C8-8B30-8DE750D316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8252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796E-0E6A-4248-B32A-4D59286FE638}" type="datetimeFigureOut">
              <a:rPr lang="fa-IR" smtClean="0"/>
              <a:t>05/10/1442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7D9-FF2A-42C8-8B30-8DE750D316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3479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796E-0E6A-4248-B32A-4D59286FE638}" type="datetimeFigureOut">
              <a:rPr lang="fa-IR" smtClean="0"/>
              <a:t>05/10/1442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7D9-FF2A-42C8-8B30-8DE750D316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8612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796E-0E6A-4248-B32A-4D59286FE638}" type="datetimeFigureOut">
              <a:rPr lang="fa-IR" smtClean="0"/>
              <a:t>05/10/1442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7D9-FF2A-42C8-8B30-8DE750D316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2857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796E-0E6A-4248-B32A-4D59286FE638}" type="datetimeFigureOut">
              <a:rPr lang="fa-IR" smtClean="0"/>
              <a:t>05/10/1442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7D9-FF2A-42C8-8B30-8DE750D316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8627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796E-0E6A-4248-B32A-4D59286FE638}" type="datetimeFigureOut">
              <a:rPr lang="fa-IR" smtClean="0"/>
              <a:t>05/10/1442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37D9-FF2A-42C8-8B30-8DE750D316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7155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1796E-0E6A-4248-B32A-4D59286FE638}" type="datetimeFigureOut">
              <a:rPr lang="fa-IR" smtClean="0"/>
              <a:t>05/10/1442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37D9-FF2A-42C8-8B30-8DE750D316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722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3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3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3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3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3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3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3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3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13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3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3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3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Diabetes and Primary Prevention of CVD</a:t>
            </a:r>
            <a:endParaRPr lang="fa-I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98223"/>
            <a:ext cx="9144000" cy="1659577"/>
          </a:xfrm>
        </p:spPr>
        <p:txBody>
          <a:bodyPr/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Nasser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Aghamohammadzadeh</a:t>
            </a:r>
            <a:endParaRPr lang="fa-I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4838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14257" t="9356" r="14444" b="5497"/>
          <a:stretch/>
        </p:blipFill>
        <p:spPr>
          <a:xfrm>
            <a:off x="1668379" y="0"/>
            <a:ext cx="9512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75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7EBEA-EFD0-4E6D-B7B0-8F6F4084035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Comprehensive Medical Evaluation and Assessment of Comorbidities</a:t>
            </a:r>
          </a:p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3D0768-F6F8-4FF9-99C5-985398F29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372" y="6076415"/>
            <a:ext cx="965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219170">
              <a:defRPr/>
            </a:pPr>
            <a:r>
              <a:rPr lang="en-US" sz="1600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  <a:t>Comprehensive Medical Evaluation and Assessment of Comorbidities: </a:t>
            </a:r>
            <a:br>
              <a:rPr lang="en-US" sz="1600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</a:br>
            <a:r>
              <a:rPr lang="en-US" sz="1600" i="1" dirty="0">
                <a:solidFill>
                  <a:srgbClr val="A6192E"/>
                </a:solidFill>
                <a:ea typeface="ヒラギノ角ゴ Pro W3" charset="-128"/>
              </a:rPr>
              <a:t>Standards of Medical Care in Diabetes - 2021</a:t>
            </a:r>
            <a:r>
              <a:rPr lang="en-US" sz="1600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  <a:t>. </a:t>
            </a:r>
            <a:r>
              <a:rPr lang="en-US" sz="1600" i="1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  <a:t>Diabetes Care </a:t>
            </a:r>
            <a:r>
              <a:rPr lang="en-US" sz="1600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  <a:t>2021;44(Suppl. 1):S40-S52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586FD7-1A78-4CED-A2C0-3D2816971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473810"/>
            <a:ext cx="9322140" cy="556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47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7EBEA-EFD0-4E6D-B7B0-8F6F4084035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Comprehensive Medical Evaluation and Assessment of Comorbidities</a:t>
            </a:r>
          </a:p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3D0768-F6F8-4FF9-99C5-985398F29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372" y="6076415"/>
            <a:ext cx="965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219170">
              <a:defRPr/>
            </a:pPr>
            <a:r>
              <a:rPr lang="en-US" sz="1600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  <a:t>Comprehensive Medical Evaluation and Assessment of Comorbidities: </a:t>
            </a:r>
            <a:br>
              <a:rPr lang="en-US" sz="1600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</a:br>
            <a:r>
              <a:rPr lang="en-US" sz="1600" i="1" dirty="0">
                <a:solidFill>
                  <a:srgbClr val="A6192E"/>
                </a:solidFill>
                <a:ea typeface="ヒラギノ角ゴ Pro W3" charset="-128"/>
              </a:rPr>
              <a:t>Standards of Medical Care in Diabetes - 2021</a:t>
            </a:r>
            <a:r>
              <a:rPr lang="en-US" sz="1600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  <a:t>. </a:t>
            </a:r>
            <a:r>
              <a:rPr lang="en-US" sz="1600" i="1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  <a:t>Diabetes Care </a:t>
            </a:r>
            <a:r>
              <a:rPr lang="en-US" sz="1600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  <a:t>2021;44(Suppl. 1):S40-S52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67E8C2-78B7-4077-B77B-8E4618CCE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908050"/>
            <a:ext cx="85090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17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7EBEA-EFD0-4E6D-B7B0-8F6F4084035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Comprehensive Medical Evaluation and Assessment of Comorbidities</a:t>
            </a:r>
          </a:p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3D0768-F6F8-4FF9-99C5-985398F29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372" y="6076415"/>
            <a:ext cx="965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219170">
              <a:defRPr/>
            </a:pPr>
            <a:r>
              <a:rPr lang="en-US" sz="1600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  <a:t>Comprehensive Medical Evaluation and Assessment of Comorbidities: </a:t>
            </a:r>
            <a:br>
              <a:rPr lang="en-US" sz="1600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</a:br>
            <a:r>
              <a:rPr lang="en-US" sz="1600" i="1" dirty="0">
                <a:solidFill>
                  <a:srgbClr val="A6192E"/>
                </a:solidFill>
                <a:ea typeface="ヒラギノ角ゴ Pro W3" charset="-128"/>
              </a:rPr>
              <a:t>Standards of Medical Care in Diabetes - 2021</a:t>
            </a:r>
            <a:r>
              <a:rPr lang="en-US" sz="1600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  <a:t>. </a:t>
            </a:r>
            <a:r>
              <a:rPr lang="en-US" sz="1600" i="1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  <a:t>Diabetes Care </a:t>
            </a:r>
            <a:r>
              <a:rPr lang="en-US" sz="1600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  <a:t>2021;44(Suppl. 1):S40-S52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302DCC-2D64-4A36-BF80-D5B744D79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25" y="641268"/>
            <a:ext cx="9239001" cy="543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72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7EBEA-EFD0-4E6D-B7B0-8F6F4084035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Comprehensive Medical Evaluation and Assessment of Comorbidities</a:t>
            </a:r>
          </a:p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3D0768-F6F8-4FF9-99C5-985398F29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372" y="6076415"/>
            <a:ext cx="965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219170">
              <a:defRPr/>
            </a:pPr>
            <a:r>
              <a:rPr lang="en-US" sz="1600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  <a:t>Comprehensive Medical Evaluation and Assessment of Comorbidities: </a:t>
            </a:r>
            <a:br>
              <a:rPr lang="en-US" sz="1600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</a:br>
            <a:r>
              <a:rPr lang="en-US" sz="1600" i="1" dirty="0">
                <a:solidFill>
                  <a:srgbClr val="A6192E"/>
                </a:solidFill>
                <a:ea typeface="ヒラギノ角ゴ Pro W3" charset="-128"/>
              </a:rPr>
              <a:t>Standards of Medical Care in Diabetes - 2021</a:t>
            </a:r>
            <a:r>
              <a:rPr lang="en-US" sz="1600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  <a:t>. </a:t>
            </a:r>
            <a:r>
              <a:rPr lang="en-US" sz="1600" i="1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  <a:t>Diabetes Care </a:t>
            </a:r>
            <a:r>
              <a:rPr lang="en-US" sz="1600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  <a:t>2021;44(Suppl. 1):S40-S52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A7AC34-5234-4879-B546-63291F034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99" y="700643"/>
            <a:ext cx="10379033" cy="537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37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7EBEA-EFD0-4E6D-B7B0-8F6F4084035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Comprehensive Medical Evaluation and Assessment of Comorbidities</a:t>
            </a:r>
          </a:p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3D0768-F6F8-4FF9-99C5-985398F29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372" y="6076415"/>
            <a:ext cx="965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219170">
              <a:defRPr/>
            </a:pPr>
            <a:r>
              <a:rPr lang="en-US" sz="1600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  <a:t>Comprehensive Medical Evaluation and Assessment of Comorbidities: </a:t>
            </a:r>
            <a:br>
              <a:rPr lang="en-US" sz="1600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</a:br>
            <a:r>
              <a:rPr lang="en-US" sz="1600" i="1" dirty="0">
                <a:solidFill>
                  <a:srgbClr val="A6192E"/>
                </a:solidFill>
                <a:ea typeface="ヒラギノ角ゴ Pro W3" charset="-128"/>
              </a:rPr>
              <a:t>Standards of Medical Care in Diabetes - 2021</a:t>
            </a:r>
            <a:r>
              <a:rPr lang="en-US" sz="1600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  <a:t>. </a:t>
            </a:r>
            <a:r>
              <a:rPr lang="en-US" sz="1600" i="1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  <a:t>Diabetes Care </a:t>
            </a:r>
            <a:r>
              <a:rPr lang="en-US" sz="1600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  <a:t>2021;44(Suppl. 1):S40-S52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B3CF2B-7569-4E87-959A-B2CA0C629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99" y="736269"/>
            <a:ext cx="9369641" cy="534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52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0445C-9FA4-DF4A-BDF0-0EDAB7D8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50" y="1053865"/>
            <a:ext cx="10366813" cy="517064"/>
          </a:xfrm>
        </p:spPr>
        <p:txBody>
          <a:bodyPr/>
          <a:lstStyle/>
          <a:p>
            <a:pPr algn="l"/>
            <a:r>
              <a:rPr lang="en-US" dirty="0"/>
              <a:t>Physical Activity</a:t>
            </a:r>
            <a:endParaRPr lang="en-US" dirty="0">
              <a:solidFill>
                <a:srgbClr val="A6192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91347-1696-A148-AF37-8B3A8DB9F9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82373" y="215576"/>
            <a:ext cx="10511028" cy="241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Facilitating Behavior Change and Well-being to Improve Health Outcomes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1E16562-DD0A-634F-A4B1-E83EBFDEC973}"/>
              </a:ext>
            </a:extLst>
          </p:cNvPr>
          <p:cNvSpPr txBox="1">
            <a:spLocks/>
          </p:cNvSpPr>
          <p:nvPr/>
        </p:nvSpPr>
        <p:spPr>
          <a:xfrm>
            <a:off x="912249" y="1809432"/>
            <a:ext cx="10573843" cy="38215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5.26</a:t>
            </a:r>
            <a:r>
              <a:rPr lang="en-US" sz="2400" dirty="0">
                <a:latin typeface="AdvOT8eb9eec2.B"/>
              </a:rPr>
              <a:t> 	</a:t>
            </a:r>
            <a:r>
              <a:rPr lang="en-US" sz="2400" dirty="0">
                <a:latin typeface="AdvOT7b515deb"/>
              </a:rPr>
              <a:t>Children and adolescents with type 1 or type 2 diabetes or prediabetes should engage in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60 min/day </a:t>
            </a:r>
            <a:r>
              <a:rPr lang="en-US" sz="2400" dirty="0">
                <a:latin typeface="AdvOT7b515deb"/>
              </a:rPr>
              <a:t>or more of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moderate- or vigorous-intensity </a:t>
            </a:r>
            <a:r>
              <a:rPr lang="en-US" sz="2400" dirty="0">
                <a:latin typeface="AdvOT7b515deb"/>
              </a:rPr>
              <a:t> aerobic activity, with vigorous muscle-strengthening and bone-strengthening activities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at least 3 days/week</a:t>
            </a:r>
            <a:r>
              <a:rPr lang="en-US" sz="2400" dirty="0">
                <a:latin typeface="AdvOT7b515deb"/>
              </a:rPr>
              <a:t>. 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C</a:t>
            </a:r>
          </a:p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5.27</a:t>
            </a:r>
            <a:r>
              <a:rPr lang="en-US" sz="2400" dirty="0">
                <a:latin typeface="AdvOT8eb9eec2.B"/>
              </a:rPr>
              <a:t> 	</a:t>
            </a:r>
            <a:r>
              <a:rPr lang="en-US" sz="2400" dirty="0">
                <a:latin typeface="AdvOT7b515deb"/>
              </a:rPr>
              <a:t>Most adults with type 1 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C</a:t>
            </a:r>
            <a:r>
              <a:rPr lang="en-US" sz="2400" dirty="0">
                <a:latin typeface="AdvOT8eb9eec2.B"/>
              </a:rPr>
              <a:t> </a:t>
            </a:r>
            <a:r>
              <a:rPr lang="en-US" sz="2400" dirty="0">
                <a:latin typeface="AdvOT7b515deb"/>
              </a:rPr>
              <a:t>and type 2 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B</a:t>
            </a:r>
            <a:r>
              <a:rPr lang="en-US" sz="2400" dirty="0">
                <a:latin typeface="AdvOT8eb9eec2.B"/>
              </a:rPr>
              <a:t> </a:t>
            </a:r>
            <a:r>
              <a:rPr lang="en-US" sz="2400" dirty="0">
                <a:latin typeface="AdvOT7b515deb"/>
              </a:rPr>
              <a:t>diabetes should engage in   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150 min or more of moderate to vigorous-intensity aerobic activity per week</a:t>
            </a:r>
            <a:r>
              <a:rPr lang="en-US" sz="2400" dirty="0">
                <a:latin typeface="AdvOT7b515deb"/>
              </a:rPr>
              <a:t>, spread over at least 3 days/week, with no more than 2 consecutive days without activity. Shorter durations (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minimum 75min/week</a:t>
            </a:r>
            <a:r>
              <a:rPr lang="en-US" sz="2400" dirty="0">
                <a:latin typeface="AdvOT7b515deb"/>
              </a:rPr>
              <a:t>) of vigorous intensity or interval training may be suf</a:t>
            </a:r>
            <a:r>
              <a:rPr lang="en-US" sz="2400" dirty="0">
                <a:latin typeface="AdvOT7b515deb+fb"/>
              </a:rPr>
              <a:t>fi</a:t>
            </a:r>
            <a:r>
              <a:rPr lang="en-US" sz="2400" dirty="0">
                <a:latin typeface="AdvOT7b515deb"/>
              </a:rPr>
              <a:t>cient for younger and more physically </a:t>
            </a:r>
            <a:r>
              <a:rPr lang="en-US" sz="2400" dirty="0">
                <a:latin typeface="AdvOT7b515deb+fb"/>
              </a:rPr>
              <a:t>fi</a:t>
            </a:r>
            <a:r>
              <a:rPr lang="en-US" sz="2400" dirty="0">
                <a:latin typeface="AdvOT7b515deb"/>
              </a:rPr>
              <a:t>t individuals.</a:t>
            </a:r>
            <a:endParaRPr lang="en-US" sz="2400" dirty="0">
              <a:solidFill>
                <a:srgbClr val="A6192E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44207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0445C-9FA4-DF4A-BDF0-0EDAB7D8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50" y="1053865"/>
            <a:ext cx="10366813" cy="517064"/>
          </a:xfrm>
        </p:spPr>
        <p:txBody>
          <a:bodyPr/>
          <a:lstStyle/>
          <a:p>
            <a:pPr algn="l"/>
            <a:r>
              <a:rPr lang="en-US" dirty="0"/>
              <a:t>Smoking Cessation: Tobacco &amp; E-cigarettes</a:t>
            </a:r>
            <a:endParaRPr lang="en-US" dirty="0">
              <a:solidFill>
                <a:srgbClr val="A6192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91347-1696-A148-AF37-8B3A8DB9F9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82373" y="215576"/>
            <a:ext cx="10511028" cy="241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Facilitating Behavior Change and Well-being to Improve Health Outcomes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1E16562-DD0A-634F-A4B1-E83EBFDEC973}"/>
              </a:ext>
            </a:extLst>
          </p:cNvPr>
          <p:cNvSpPr txBox="1">
            <a:spLocks/>
          </p:cNvSpPr>
          <p:nvPr/>
        </p:nvSpPr>
        <p:spPr>
          <a:xfrm>
            <a:off x="912249" y="1833182"/>
            <a:ext cx="10573843" cy="2841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5.32</a:t>
            </a:r>
            <a:r>
              <a:rPr lang="en-US" sz="2400" dirty="0">
                <a:latin typeface="AdvOT8eb9eec2.B"/>
              </a:rPr>
              <a:t> 	</a:t>
            </a:r>
            <a:r>
              <a:rPr lang="en-US" sz="2400" dirty="0">
                <a:latin typeface="AdvOT7b515deb"/>
              </a:rPr>
              <a:t>Advise all patients not to use cigarettes and other tobacco products</a:t>
            </a:r>
            <a:r>
              <a:rPr lang="en-US" sz="2400" dirty="0">
                <a:solidFill>
                  <a:srgbClr val="A6192E"/>
                </a:solidFill>
                <a:latin typeface="AdvOT7b515deb"/>
              </a:rPr>
              <a:t> </a:t>
            </a:r>
            <a:r>
              <a:rPr lang="en-US" sz="2400" dirty="0">
                <a:latin typeface="AdvOT7b515deb"/>
              </a:rPr>
              <a:t>or e-cigarettes. 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A</a:t>
            </a:r>
          </a:p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5.33</a:t>
            </a:r>
            <a:r>
              <a:rPr lang="en-US" sz="2400" dirty="0">
                <a:latin typeface="AdvOT8eb9eec2.B"/>
              </a:rPr>
              <a:t> 	</a:t>
            </a:r>
            <a:r>
              <a:rPr lang="en-US" sz="2400" dirty="0">
                <a:latin typeface="AdvOT7b515deb"/>
              </a:rPr>
              <a:t>After identi</a:t>
            </a:r>
            <a:r>
              <a:rPr lang="en-US" sz="2400" dirty="0">
                <a:latin typeface="AdvOT7b515deb+fb"/>
              </a:rPr>
              <a:t>fi</a:t>
            </a:r>
            <a:r>
              <a:rPr lang="en-US" sz="2400" dirty="0">
                <a:latin typeface="AdvOT7b515deb"/>
              </a:rPr>
              <a:t>cation of tobacco or e-cigarette use, include smoking cessation counseling and other forms of treatment as a routine component of diabetes care. 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A</a:t>
            </a:r>
          </a:p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5.34	</a:t>
            </a:r>
            <a:r>
              <a:rPr lang="en-US" sz="2400" dirty="0">
                <a:latin typeface="AdvOT7b515deb"/>
              </a:rPr>
              <a:t>Address smoking cessation as part of diabetes education programs for those in need. </a:t>
            </a:r>
            <a:r>
              <a:rPr lang="en-US" sz="2400" dirty="0">
                <a:solidFill>
                  <a:schemeClr val="accent1"/>
                </a:solidFill>
                <a:latin typeface="AdvOT7b515deb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33084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91347-1696-A148-AF37-8B3A8DB9F9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2373" y="215576"/>
            <a:ext cx="10511028" cy="246221"/>
          </a:xfrm>
        </p:spPr>
        <p:txBody>
          <a:bodyPr/>
          <a:lstStyle/>
          <a:p>
            <a:r>
              <a:rPr lang="en-US" dirty="0"/>
              <a:t>Glycemic targets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0B42F9-F413-4622-AB2E-8C824FEEF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372" y="6076415"/>
            <a:ext cx="965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219170">
              <a:defRPr/>
            </a:pPr>
            <a:r>
              <a:rPr lang="en-US" sz="1600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  <a:t>Glycemic Targets: </a:t>
            </a:r>
            <a:br>
              <a:rPr lang="en-US" sz="1600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</a:br>
            <a:r>
              <a:rPr lang="en-US" sz="1600" i="1" dirty="0">
                <a:solidFill>
                  <a:srgbClr val="A6192E"/>
                </a:solidFill>
                <a:ea typeface="ヒラギノ角ゴ Pro W3" charset="-128"/>
              </a:rPr>
              <a:t>Standards of Medical Care in Diabetes - 2021</a:t>
            </a:r>
            <a:r>
              <a:rPr lang="en-US" sz="1600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  <a:t>. </a:t>
            </a:r>
            <a:r>
              <a:rPr lang="en-US" sz="1600" i="1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  <a:t>Diabetes Care </a:t>
            </a:r>
            <a:r>
              <a:rPr lang="en-US" sz="1600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  <a:t>2021;44(Suppl. 1):S73-S84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C6D72E-769D-4795-861B-ECB856DE1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02" y="926275"/>
            <a:ext cx="9653399" cy="515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90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D4630795-5F01-964D-8FAA-1E76FE25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352" y="1045029"/>
            <a:ext cx="7315762" cy="2565679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9. </a:t>
            </a:r>
            <a:b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Pharmacologic Approaches to Glycemic Treatment</a:t>
            </a:r>
          </a:p>
        </p:txBody>
      </p:sp>
    </p:spTree>
    <p:extLst>
      <p:ext uri="{BB962C8B-B14F-4D97-AF65-F5344CB8AC3E}">
        <p14:creationId xmlns:p14="http://schemas.microsoft.com/office/powerpoint/2010/main" val="2330850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2F31D89-B578-A04E-BA3B-5E10F03FD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Standards of Medical Care in Diabetes—2021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5AF2AC-4779-4897-8D5C-9B4CC3CC1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31775">
            <a:off x="5796524" y="520610"/>
            <a:ext cx="4317499" cy="5734327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52F31D89-B578-A04E-BA3B-5E10F03FD3CC}"/>
              </a:ext>
            </a:extLst>
          </p:cNvPr>
          <p:cNvSpPr txBox="1">
            <a:spLocks/>
          </p:cNvSpPr>
          <p:nvPr/>
        </p:nvSpPr>
        <p:spPr>
          <a:xfrm>
            <a:off x="1077264" y="1372481"/>
            <a:ext cx="3338876" cy="13355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85000" lnSpcReduction="20000"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733" b="1" i="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Standards of Medical Care in Diabetes—2021 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52F31D89-B578-A04E-BA3B-5E10F03FD3CC}"/>
              </a:ext>
            </a:extLst>
          </p:cNvPr>
          <p:cNvSpPr txBox="1">
            <a:spLocks/>
          </p:cNvSpPr>
          <p:nvPr/>
        </p:nvSpPr>
        <p:spPr>
          <a:xfrm>
            <a:off x="1229664" y="1524881"/>
            <a:ext cx="3338876" cy="13355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85000" lnSpcReduction="20000"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733" b="1" i="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Standards of Medical Care in Diabetes—2021 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52F31D89-B578-A04E-BA3B-5E10F03FD3CC}"/>
              </a:ext>
            </a:extLst>
          </p:cNvPr>
          <p:cNvSpPr txBox="1">
            <a:spLocks/>
          </p:cNvSpPr>
          <p:nvPr/>
        </p:nvSpPr>
        <p:spPr>
          <a:xfrm>
            <a:off x="1382064" y="668247"/>
            <a:ext cx="3338876" cy="234458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3733" b="1" i="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</a:rPr>
              <a:t>Standards of Medical Care in Diabetes—2021 </a:t>
            </a:r>
          </a:p>
        </p:txBody>
      </p:sp>
    </p:spTree>
    <p:extLst>
      <p:ext uri="{BB962C8B-B14F-4D97-AF65-F5344CB8AC3E}">
        <p14:creationId xmlns:p14="http://schemas.microsoft.com/office/powerpoint/2010/main" val="616017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0445C-9FA4-DF4A-BDF0-0EDAB7D8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99" y="1053865"/>
            <a:ext cx="10366813" cy="517064"/>
          </a:xfrm>
        </p:spPr>
        <p:txBody>
          <a:bodyPr/>
          <a:lstStyle/>
          <a:p>
            <a:pPr algn="l"/>
            <a:r>
              <a:rPr lang="en-US" dirty="0"/>
              <a:t>Pharmacologic Therapy for Type 2 Diabetes</a:t>
            </a:r>
            <a:endParaRPr lang="en-US" dirty="0">
              <a:solidFill>
                <a:srgbClr val="A6192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91347-1696-A148-AF37-8B3A8DB9F9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82373" y="215576"/>
            <a:ext cx="10511028" cy="241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Pharmacologic Approaches to Glycemic Treatment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1E16562-DD0A-634F-A4B1-E83EBFDEC973}"/>
              </a:ext>
            </a:extLst>
          </p:cNvPr>
          <p:cNvSpPr txBox="1">
            <a:spLocks/>
          </p:cNvSpPr>
          <p:nvPr/>
        </p:nvSpPr>
        <p:spPr>
          <a:xfrm>
            <a:off x="912249" y="1809432"/>
            <a:ext cx="10573843" cy="44473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9.4</a:t>
            </a:r>
            <a:r>
              <a:rPr lang="en-US" sz="2400" dirty="0">
                <a:latin typeface="AdvOT8eb9eec2.B"/>
              </a:rPr>
              <a:t> 	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Metformin</a:t>
            </a:r>
            <a:r>
              <a:rPr lang="en-US" sz="2400" dirty="0">
                <a:latin typeface="AdvOT7b515deb"/>
              </a:rPr>
              <a:t> is the preferred initial pharmacologic agent for the treatment of type 2 diabetes. 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A</a:t>
            </a:r>
          </a:p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9.5</a:t>
            </a:r>
            <a:r>
              <a:rPr lang="en-US" sz="2400" dirty="0">
                <a:latin typeface="AdvOT8eb9eec2.B"/>
              </a:rPr>
              <a:t> 	</a:t>
            </a:r>
            <a:r>
              <a:rPr lang="en-US" sz="2400" dirty="0">
                <a:latin typeface="AdvOT7b515deb"/>
              </a:rPr>
              <a:t>Once initiated, metformin should be continued as long as it is tolerated and not contraindicated; other agents, including insulin, should be added to metformin. 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A</a:t>
            </a:r>
          </a:p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9.6</a:t>
            </a:r>
            <a:r>
              <a:rPr lang="en-US" sz="2400" dirty="0">
                <a:latin typeface="AdvOT8eb9eec2.B"/>
              </a:rPr>
              <a:t> 	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Early combination therapy </a:t>
            </a:r>
            <a:r>
              <a:rPr lang="en-US" sz="2400" dirty="0">
                <a:latin typeface="AdvOT7b515deb"/>
              </a:rPr>
              <a:t>can be considered in some patients at treatment initiation to extend the time to treatment failure. 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A</a:t>
            </a:r>
          </a:p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9.7</a:t>
            </a:r>
            <a:r>
              <a:rPr lang="en-US" sz="2400" dirty="0">
                <a:latin typeface="AdvOT8eb9eec2.B"/>
              </a:rPr>
              <a:t> 	</a:t>
            </a:r>
            <a:r>
              <a:rPr lang="en-US" sz="2400" dirty="0">
                <a:latin typeface="AdvOT7b515deb"/>
              </a:rPr>
              <a:t>The early introduction of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insulin</a:t>
            </a:r>
            <a:r>
              <a:rPr lang="en-US" sz="2400" dirty="0">
                <a:latin typeface="AdvOT7b515deb"/>
              </a:rPr>
              <a:t> should be considered if there is evidence of ongoing catabolism (weight loss), if symptoms of hyperglycemia are present, or when A1C levels (</a:t>
            </a:r>
            <a:r>
              <a:rPr lang="en-US" sz="2400" dirty="0">
                <a:latin typeface="AdvPS586B"/>
              </a:rPr>
              <a:t>&gt;</a:t>
            </a:r>
            <a:r>
              <a:rPr lang="en-US" sz="2400" dirty="0">
                <a:latin typeface="AdvOT7b515deb"/>
              </a:rPr>
              <a:t>10% [86 mmol/mol]) or blood glucose levels 	(</a:t>
            </a:r>
            <a:r>
              <a:rPr lang="en-US" sz="2400" dirty="0">
                <a:latin typeface="AdvPS7DA6"/>
                <a:cs typeface="Times New Roman" panose="02020603050405020304" pitchFamily="18" charset="0"/>
              </a:rPr>
              <a:t>≥</a:t>
            </a:r>
            <a:r>
              <a:rPr lang="en-US" sz="2400" dirty="0">
                <a:latin typeface="AdvOT7b515deb"/>
              </a:rPr>
              <a:t>300 mg/dL [16.7 mmol/L]) are very high. 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E</a:t>
            </a:r>
            <a:endParaRPr lang="en-US" sz="2400" dirty="0">
              <a:solidFill>
                <a:srgbClr val="A6192E"/>
              </a:solidFill>
              <a:latin typeface="Open San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424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0445C-9FA4-DF4A-BDF0-0EDAB7D8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99" y="1053866"/>
            <a:ext cx="10366813" cy="1034129"/>
          </a:xfrm>
        </p:spPr>
        <p:txBody>
          <a:bodyPr/>
          <a:lstStyle/>
          <a:p>
            <a:pPr algn="l"/>
            <a:r>
              <a:rPr lang="en-US" dirty="0"/>
              <a:t>Pharmacologic Therapy for Type 2 Diabetes (continued)</a:t>
            </a:r>
            <a:endParaRPr lang="en-US" dirty="0">
              <a:solidFill>
                <a:srgbClr val="A6192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91347-1696-A148-AF37-8B3A8DB9F9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82373" y="215576"/>
            <a:ext cx="10511028" cy="241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Pharmacologic Approaches to Glycemic Treatment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1E16562-DD0A-634F-A4B1-E83EBFDEC973}"/>
              </a:ext>
            </a:extLst>
          </p:cNvPr>
          <p:cNvSpPr txBox="1">
            <a:spLocks/>
          </p:cNvSpPr>
          <p:nvPr/>
        </p:nvSpPr>
        <p:spPr>
          <a:xfrm>
            <a:off x="902799" y="2170755"/>
            <a:ext cx="10573843" cy="45602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9.8</a:t>
            </a:r>
            <a:r>
              <a:rPr lang="en-US" sz="2400" dirty="0">
                <a:latin typeface="AdvOT8eb9eec2.B"/>
              </a:rPr>
              <a:t> 	</a:t>
            </a:r>
            <a:r>
              <a:rPr lang="en-US" sz="2400" dirty="0">
                <a:latin typeface="AdvOT7b515deb"/>
              </a:rPr>
              <a:t>A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patient-centered approach </a:t>
            </a:r>
            <a:r>
              <a:rPr lang="en-US" sz="2400" dirty="0">
                <a:latin typeface="AdvOT7b515deb"/>
              </a:rPr>
              <a:t>should be used to guide the choice of pharmacologic agents.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Considerations include effect on </a:t>
            </a:r>
            <a:r>
              <a:rPr lang="en-US" sz="2400" i="1" u="sng" dirty="0">
                <a:latin typeface="AdvOT7b515deb"/>
              </a:rPr>
              <a:t>cardiovascular and renal comorbidities, efficacy, hypoglycemia risk, impact on weight, cost, risk for side effects, and patient preferences</a:t>
            </a:r>
            <a:r>
              <a:rPr lang="en-US" sz="2400" dirty="0">
                <a:latin typeface="AdvOT7b515deb"/>
              </a:rPr>
              <a:t>(Table 9.1 and </a:t>
            </a:r>
            <a:r>
              <a:rPr lang="en-US" sz="2400" dirty="0">
                <a:latin typeface="AdvOT8eb9eec2.B"/>
              </a:rPr>
              <a:t>Figure 9.1</a:t>
            </a:r>
            <a:r>
              <a:rPr lang="en-US" sz="2400" dirty="0">
                <a:latin typeface="AdvOT7b515deb"/>
              </a:rPr>
              <a:t>). 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E</a:t>
            </a:r>
          </a:p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9.9</a:t>
            </a:r>
            <a:r>
              <a:rPr lang="en-US" sz="2400" dirty="0">
                <a:latin typeface="AdvOT8eb9eec2.B"/>
              </a:rPr>
              <a:t> 	</a:t>
            </a:r>
            <a:r>
              <a:rPr lang="en-US" sz="2400" dirty="0">
                <a:latin typeface="AdvOT7b515deb"/>
              </a:rPr>
              <a:t>Among patients with type 2 diabetes who have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established atherosclerotic cardiovascular disease </a:t>
            </a:r>
            <a:r>
              <a:rPr lang="en-US" sz="2400" dirty="0">
                <a:latin typeface="AdvOT7b515deb"/>
              </a:rPr>
              <a:t>or indicators of high risk,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established kidney disease</a:t>
            </a:r>
            <a:r>
              <a:rPr lang="en-US" sz="2400" dirty="0">
                <a:latin typeface="AdvOT7b515deb"/>
              </a:rPr>
              <a:t>, or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heart failure</a:t>
            </a:r>
            <a:r>
              <a:rPr lang="en-US" sz="2400" dirty="0">
                <a:latin typeface="AdvOT7b515deb"/>
              </a:rPr>
              <a:t>, </a:t>
            </a:r>
            <a:r>
              <a:rPr lang="en-US" sz="2400" u="sng" dirty="0">
                <a:latin typeface="AdvOT7b515deb"/>
              </a:rPr>
              <a:t>a sodium–glucose cotransporter 2 inhibitor or glucagon-like peptide 1 receptor agonist with demonstrated cardiovascular disease benefit </a:t>
            </a:r>
            <a:r>
              <a:rPr lang="en-US" sz="2400" dirty="0">
                <a:latin typeface="AdvOT7b515deb"/>
              </a:rPr>
              <a:t>(Table 9.1, Table 10.3B, Table 10.3C) </a:t>
            </a:r>
            <a:r>
              <a:rPr lang="en-US" sz="2400" u="sng" dirty="0">
                <a:latin typeface="AdvOT7b515deb"/>
              </a:rPr>
              <a:t>is recommended as part of the 	glucose-lowering regimen independent of A1C </a:t>
            </a:r>
            <a:r>
              <a:rPr lang="en-US" sz="2400" dirty="0">
                <a:latin typeface="AdvOT7b515deb"/>
              </a:rPr>
              <a:t>and in consideration of patient-specific factors (Fig. 9.1 and Section 10).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A</a:t>
            </a:r>
            <a:endParaRPr lang="en-US" sz="2400" dirty="0">
              <a:solidFill>
                <a:srgbClr val="A6192E"/>
              </a:solidFill>
              <a:latin typeface="Open San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262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0445C-9FA4-DF4A-BDF0-0EDAB7D8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99" y="1053866"/>
            <a:ext cx="10366813" cy="1034129"/>
          </a:xfrm>
        </p:spPr>
        <p:txBody>
          <a:bodyPr/>
          <a:lstStyle/>
          <a:p>
            <a:r>
              <a:rPr lang="en-US" dirty="0"/>
              <a:t>Pharmacologic Therapy for Type 2 Diabetes (continued)</a:t>
            </a:r>
            <a:endParaRPr lang="en-US" dirty="0">
              <a:solidFill>
                <a:srgbClr val="A6192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91347-1696-A148-AF37-8B3A8DB9F9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82373" y="215576"/>
            <a:ext cx="10511028" cy="241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Pharmacologic Approaches to Glycemic Treatment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1E16562-DD0A-634F-A4B1-E83EBFDEC973}"/>
              </a:ext>
            </a:extLst>
          </p:cNvPr>
          <p:cNvSpPr txBox="1">
            <a:spLocks/>
          </p:cNvSpPr>
          <p:nvPr/>
        </p:nvSpPr>
        <p:spPr>
          <a:xfrm>
            <a:off x="902799" y="2170756"/>
            <a:ext cx="10573843" cy="3211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9.10</a:t>
            </a:r>
            <a:r>
              <a:rPr lang="en-US" sz="2400" dirty="0">
                <a:latin typeface="AdvOT8eb9eec2.B"/>
              </a:rPr>
              <a:t> 	</a:t>
            </a:r>
            <a:r>
              <a:rPr lang="en-US" sz="2400" dirty="0">
                <a:latin typeface="AdvOT7b515deb"/>
              </a:rPr>
              <a:t>In patients with type 2 diabetes, a glucagon-like peptide 1 receptor agonist 	is preferred to insulin when possible. 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A</a:t>
            </a:r>
          </a:p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9.11</a:t>
            </a:r>
            <a:r>
              <a:rPr lang="en-US" sz="2400" dirty="0">
                <a:latin typeface="AdvOT8eb9eec2.B"/>
              </a:rPr>
              <a:t> 	</a:t>
            </a:r>
            <a:r>
              <a:rPr lang="en-US" sz="2400" dirty="0">
                <a:latin typeface="AdvOT7b515deb"/>
              </a:rPr>
              <a:t>Recommendation for treatment intensification for patients not meeting 	treatment goals should not be delayed. 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A</a:t>
            </a:r>
          </a:p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9.12</a:t>
            </a:r>
            <a:r>
              <a:rPr lang="en-US" sz="2400" dirty="0">
                <a:latin typeface="AdvOT8eb9eec2.B"/>
              </a:rPr>
              <a:t> 	</a:t>
            </a:r>
            <a:r>
              <a:rPr lang="en-US" sz="2400" dirty="0">
                <a:latin typeface="AdvOT7b515deb"/>
              </a:rPr>
              <a:t>The medication regimen and medication-taking behavior should be 	reevaluated at regular intervals (every 3</a:t>
            </a:r>
            <a:r>
              <a:rPr lang="en-US" sz="2400" dirty="0">
                <a:latin typeface="AdvOT7b515deb+20"/>
              </a:rPr>
              <a:t>–</a:t>
            </a:r>
            <a:r>
              <a:rPr lang="en-US" sz="2400" dirty="0">
                <a:latin typeface="AdvOT7b515deb"/>
              </a:rPr>
              <a:t>6 months) and adjusted as 	needed to incorporate speci</a:t>
            </a:r>
            <a:r>
              <a:rPr lang="en-US" sz="2400" dirty="0">
                <a:latin typeface="AdvOT7b515deb+fb"/>
              </a:rPr>
              <a:t>fi</a:t>
            </a:r>
            <a:r>
              <a:rPr lang="en-US" sz="2400" dirty="0">
                <a:latin typeface="AdvOT7b515deb"/>
              </a:rPr>
              <a:t>c factors that impact choice of treatment  	(</a:t>
            </a:r>
            <a:r>
              <a:rPr lang="en-US" sz="2400" dirty="0">
                <a:latin typeface="AdvOT8eb9eec2.B"/>
              </a:rPr>
              <a:t>Fig. 4.1 </a:t>
            </a:r>
            <a:r>
              <a:rPr lang="en-US" sz="2400" dirty="0">
                <a:latin typeface="AdvOT7b515deb"/>
              </a:rPr>
              <a:t>and </a:t>
            </a:r>
            <a:r>
              <a:rPr lang="en-US" sz="2400" dirty="0">
                <a:latin typeface="AdvOT8eb9eec2.B"/>
              </a:rPr>
              <a:t>Table 9.1</a:t>
            </a:r>
            <a:r>
              <a:rPr lang="en-US" sz="2400" dirty="0">
                <a:latin typeface="AdvOT7b515deb"/>
              </a:rPr>
              <a:t>). 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E</a:t>
            </a:r>
            <a:endParaRPr lang="en-US" sz="2400" dirty="0">
              <a:solidFill>
                <a:srgbClr val="A6192E"/>
              </a:solidFill>
              <a:latin typeface="Open San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122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91347-1696-A148-AF37-8B3A8DB9F9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82373" y="215576"/>
            <a:ext cx="10511028" cy="241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Pharmacologic Approaches to Glycemic Treatment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313B7F-70ED-492C-8BAE-77AE53B84A22}"/>
              </a:ext>
            </a:extLst>
          </p:cNvPr>
          <p:cNvSpPr txBox="1"/>
          <p:nvPr/>
        </p:nvSpPr>
        <p:spPr>
          <a:xfrm>
            <a:off x="9602382" y="1151904"/>
            <a:ext cx="25234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A6192E"/>
                </a:solidFill>
              </a:rPr>
              <a:t>Glucose-lowering Medication in Type 2 Diabetes: 2021 ADA Professional Practice Committee (PPC) adaptation of Davies et al. and Buse et al.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535532-D7BD-4BC6-83B1-C7AB2BE99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2382" y="5367231"/>
            <a:ext cx="22943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defTabSz="1219170">
              <a:defRPr/>
            </a:pPr>
            <a:r>
              <a:rPr lang="en-US" sz="1600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  <a:t>Pharmacologic Approaches to Glycemic Management: </a:t>
            </a:r>
            <a:br>
              <a:rPr lang="en-US" sz="1600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</a:br>
            <a:r>
              <a:rPr lang="en-US" sz="1600" i="1" dirty="0">
                <a:solidFill>
                  <a:srgbClr val="A6192E"/>
                </a:solidFill>
                <a:ea typeface="ヒラギノ角ゴ Pro W3" charset="-128"/>
              </a:rPr>
              <a:t>Standards of Medical Care in Diabetes - 2021</a:t>
            </a:r>
            <a:r>
              <a:rPr lang="en-US" sz="1600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  <a:t>. </a:t>
            </a:r>
            <a:r>
              <a:rPr lang="en-US" sz="1600" i="1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  <a:t>Diabetes Care </a:t>
            </a:r>
            <a:r>
              <a:rPr lang="en-US" sz="1600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  <a:t>2021;44(Suppl. 1):S111-S124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6F5658-CE8F-4C29-A12B-043110C9B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94061" y="-724984"/>
            <a:ext cx="7214261" cy="960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1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D4630795-5F01-964D-8FAA-1E76FE25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352" y="1829975"/>
            <a:ext cx="9987710" cy="1780733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10. </a:t>
            </a:r>
            <a:b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Cardiovascular Disease and 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3626945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0445C-9FA4-DF4A-BDF0-0EDAB7D8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99" y="1053865"/>
            <a:ext cx="10366813" cy="517064"/>
          </a:xfrm>
        </p:spPr>
        <p:txBody>
          <a:bodyPr/>
          <a:lstStyle/>
          <a:p>
            <a:pPr algn="l"/>
            <a:r>
              <a:rPr lang="en-US" dirty="0"/>
              <a:t>Screening and Diagnosis</a:t>
            </a:r>
            <a:endParaRPr lang="en-US" dirty="0">
              <a:solidFill>
                <a:srgbClr val="A6192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91347-1696-A148-AF37-8B3A8DB9F9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82373" y="215576"/>
            <a:ext cx="10511028" cy="241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Cardiovascular Disease and Risk Management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1E16562-DD0A-634F-A4B1-E83EBFDEC973}"/>
              </a:ext>
            </a:extLst>
          </p:cNvPr>
          <p:cNvSpPr txBox="1">
            <a:spLocks/>
          </p:cNvSpPr>
          <p:nvPr/>
        </p:nvSpPr>
        <p:spPr>
          <a:xfrm>
            <a:off x="902799" y="1773807"/>
            <a:ext cx="10573843" cy="23442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10.1 </a:t>
            </a:r>
            <a:r>
              <a:rPr lang="en-US" sz="2400" dirty="0">
                <a:latin typeface="AdvOT8eb9eec2.B"/>
              </a:rPr>
              <a:t>	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Blood pressure </a:t>
            </a:r>
            <a:r>
              <a:rPr lang="en-US" sz="2400" dirty="0">
                <a:latin typeface="AdvOT7b515deb"/>
              </a:rPr>
              <a:t>should be measured at every routine clinical visit. Patients found to have elevated blood pressure (≥140/90 mmHg) should have blood 	pressure confirmed using multiple readings, including measurements on a separate day, to diagnose hypertension. 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B</a:t>
            </a:r>
          </a:p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10.2</a:t>
            </a:r>
            <a:r>
              <a:rPr lang="en-US" sz="2400" dirty="0">
                <a:latin typeface="AdvOT8eb9eec2.B"/>
              </a:rPr>
              <a:t> 	</a:t>
            </a:r>
            <a:r>
              <a:rPr lang="en-US" sz="2400" dirty="0">
                <a:latin typeface="AdvOT7b515deb"/>
              </a:rPr>
              <a:t>All hypertensive patients with diabetes should monitor their blood pressure </a:t>
            </a:r>
            <a:r>
              <a:rPr lang="en-US" sz="2400" b="1" i="1" dirty="0">
                <a:latin typeface="AdvOT7b515deb"/>
              </a:rPr>
              <a:t>at home</a:t>
            </a:r>
            <a:r>
              <a:rPr lang="en-US" sz="2400" dirty="0">
                <a:latin typeface="AdvOT7b515deb"/>
              </a:rPr>
              <a:t>. 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B</a:t>
            </a:r>
            <a:endParaRPr lang="en-US" sz="2400" dirty="0">
              <a:solidFill>
                <a:srgbClr val="A6192E"/>
              </a:solidFill>
              <a:latin typeface="Open San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958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0445C-9FA4-DF4A-BDF0-0EDAB7D8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99" y="1053865"/>
            <a:ext cx="10366813" cy="517064"/>
          </a:xfrm>
        </p:spPr>
        <p:txBody>
          <a:bodyPr/>
          <a:lstStyle/>
          <a:p>
            <a:pPr algn="l"/>
            <a:r>
              <a:rPr lang="en-US" dirty="0"/>
              <a:t>Treatment Goals</a:t>
            </a:r>
            <a:endParaRPr lang="en-US" dirty="0">
              <a:solidFill>
                <a:srgbClr val="A6192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91347-1696-A148-AF37-8B3A8DB9F9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3625" y="251202"/>
            <a:ext cx="10511028" cy="241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Cardiovascular Disease and Risk Management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1E16562-DD0A-634F-A4B1-E83EBFDEC973}"/>
              </a:ext>
            </a:extLst>
          </p:cNvPr>
          <p:cNvSpPr txBox="1">
            <a:spLocks/>
          </p:cNvSpPr>
          <p:nvPr/>
        </p:nvSpPr>
        <p:spPr>
          <a:xfrm>
            <a:off x="902799" y="1773808"/>
            <a:ext cx="10573843" cy="4816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10.3 </a:t>
            </a:r>
            <a:r>
              <a:rPr lang="en-US" sz="2400" dirty="0">
                <a:latin typeface="AdvOT8eb9eec2.B"/>
              </a:rPr>
              <a:t>	</a:t>
            </a:r>
            <a:r>
              <a:rPr lang="en-US" sz="2400" dirty="0">
                <a:latin typeface="AdvOT7b515deb"/>
              </a:rPr>
              <a:t>For patients with diabetes and hypertension, blood pressure targets should be individualized through a shared decision-making process that addresses </a:t>
            </a:r>
            <a:r>
              <a:rPr lang="en-US" sz="2400" b="1" dirty="0">
                <a:latin typeface="AdvOT7b515deb"/>
              </a:rPr>
              <a:t>cardiovascular risk</a:t>
            </a:r>
            <a:r>
              <a:rPr lang="en-US" sz="2400" dirty="0">
                <a:latin typeface="AdvOT7b515deb"/>
              </a:rPr>
              <a:t>, potential </a:t>
            </a:r>
            <a:r>
              <a:rPr lang="en-US" sz="2400" b="1" dirty="0">
                <a:latin typeface="AdvOT7b515deb"/>
              </a:rPr>
              <a:t>adverse effects </a:t>
            </a:r>
            <a:r>
              <a:rPr lang="en-US" sz="2400" dirty="0">
                <a:latin typeface="AdvOT7b515deb"/>
              </a:rPr>
              <a:t>of antihypertensive medications, and </a:t>
            </a:r>
            <a:r>
              <a:rPr lang="en-US" sz="2400" b="1" dirty="0">
                <a:latin typeface="AdvOT7b515deb"/>
              </a:rPr>
              <a:t>patient preferences</a:t>
            </a:r>
            <a:r>
              <a:rPr lang="en-US" sz="2400" dirty="0">
                <a:latin typeface="AdvOT7b515deb"/>
              </a:rPr>
              <a:t>. </a:t>
            </a:r>
            <a:r>
              <a:rPr lang="en-US" sz="2400" b="1" dirty="0">
                <a:solidFill>
                  <a:srgbClr val="A6192E"/>
                </a:solidFill>
                <a:latin typeface="AdvOT8eb9eec2.B"/>
              </a:rPr>
              <a:t>C</a:t>
            </a:r>
          </a:p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10.4</a:t>
            </a:r>
            <a:r>
              <a:rPr lang="en-US" sz="2400" dirty="0">
                <a:latin typeface="AdvOT8eb9eec2.B"/>
              </a:rPr>
              <a:t> 	</a:t>
            </a:r>
            <a:r>
              <a:rPr lang="en-US" sz="2400" dirty="0">
                <a:latin typeface="AdvOT7b515deb"/>
              </a:rPr>
              <a:t>For individuals with diabetes and hypertension </a:t>
            </a:r>
            <a:r>
              <a:rPr lang="en-US" sz="2400" b="1" dirty="0">
                <a:latin typeface="AdvOT7b515deb"/>
              </a:rPr>
              <a:t>at higher cardiovascular risk</a:t>
            </a:r>
            <a:r>
              <a:rPr lang="en-US" sz="2400" dirty="0">
                <a:latin typeface="AdvOT7b515deb"/>
              </a:rPr>
              <a:t> (existing atherosclerotic cardiovascular disease [</a:t>
            </a:r>
            <a:r>
              <a:rPr lang="en-US" sz="2400" b="1" dirty="0">
                <a:latin typeface="AdvOT7b515deb"/>
              </a:rPr>
              <a:t>ASCVD</a:t>
            </a:r>
            <a:r>
              <a:rPr lang="en-US" sz="2400" dirty="0">
                <a:latin typeface="AdvOT7b515deb"/>
              </a:rPr>
              <a:t>] or </a:t>
            </a:r>
            <a:r>
              <a:rPr lang="en-US" sz="2400" b="1" dirty="0">
                <a:latin typeface="AdvOT7b515deb"/>
              </a:rPr>
              <a:t>10-year ASCVD risk ≥15%), </a:t>
            </a:r>
            <a:r>
              <a:rPr lang="en-US" sz="2400" dirty="0">
                <a:latin typeface="AdvOT7b515deb"/>
              </a:rPr>
              <a:t>a blood pressure target of,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130/80</a:t>
            </a:r>
            <a:r>
              <a:rPr lang="en-US" sz="2400" dirty="0">
                <a:latin typeface="AdvOT7b515deb"/>
              </a:rPr>
              <a:t> mmHg may be appropriate, if it can be safely attained. 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C</a:t>
            </a:r>
          </a:p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10.5</a:t>
            </a:r>
            <a:r>
              <a:rPr lang="en-US" sz="2400" dirty="0">
                <a:latin typeface="AdvOT8eb9eec2.B"/>
              </a:rPr>
              <a:t> 	</a:t>
            </a:r>
            <a:r>
              <a:rPr lang="en-US" sz="2400" dirty="0">
                <a:latin typeface="AdvOT7b515deb"/>
              </a:rPr>
              <a:t>For individuals with diabetes and hypertension </a:t>
            </a:r>
            <a:r>
              <a:rPr lang="en-US" sz="2400" b="1" dirty="0">
                <a:latin typeface="AdvOT7b515deb"/>
              </a:rPr>
              <a:t>at lower risk </a:t>
            </a:r>
            <a:r>
              <a:rPr lang="en-US" sz="2400" dirty="0">
                <a:latin typeface="AdvOT7b515deb"/>
              </a:rPr>
              <a:t>for cardiovascular disease (</a:t>
            </a:r>
            <a:r>
              <a:rPr lang="en-US" sz="2400" b="1" dirty="0">
                <a:latin typeface="AdvOT7b515deb"/>
              </a:rPr>
              <a:t>10-year atherosclerotic cardiovascular disease risk &lt;15%</a:t>
            </a:r>
            <a:r>
              <a:rPr lang="en-US" sz="2400" dirty="0">
                <a:latin typeface="AdvOT7b515deb"/>
              </a:rPr>
              <a:t>), treat to a blood pressure target of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&lt;140/90 </a:t>
            </a:r>
            <a:r>
              <a:rPr lang="en-US" sz="2400" dirty="0">
                <a:latin typeface="AdvOT7b515deb"/>
              </a:rPr>
              <a:t>mmHg. 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A</a:t>
            </a:r>
          </a:p>
          <a:p>
            <a:endParaRPr lang="en-US" sz="2400" dirty="0">
              <a:solidFill>
                <a:srgbClr val="A6192E"/>
              </a:solidFill>
              <a:latin typeface="Open San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559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91347-1696-A148-AF37-8B3A8DB9F9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82373" y="215576"/>
            <a:ext cx="10511028" cy="241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Cardiovascular Disease and Risk Management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23B7CF-F684-491C-B6AB-7E24A07DE39E}"/>
              </a:ext>
            </a:extLst>
          </p:cNvPr>
          <p:cNvSpPr txBox="1"/>
          <p:nvPr/>
        </p:nvSpPr>
        <p:spPr>
          <a:xfrm>
            <a:off x="8419605" y="1091609"/>
            <a:ext cx="3602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A6192E"/>
                </a:solidFill>
              </a:rPr>
              <a:t>Recommendations for the Treatment of Confirmed Hypertension in People with Diabetes (1 of 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833D4E-079D-4B21-871B-81F7DD367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21" y="6026873"/>
            <a:ext cx="88615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defTabSz="1219170">
              <a:defRPr/>
            </a:pPr>
            <a:r>
              <a:rPr lang="en-US" sz="1600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  <a:t>Cardiovascular Disease and Risk Management: </a:t>
            </a:r>
            <a:br>
              <a:rPr lang="en-US" sz="1600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</a:br>
            <a:r>
              <a:rPr lang="en-US" sz="1600" i="1" dirty="0">
                <a:solidFill>
                  <a:srgbClr val="A6192E"/>
                </a:solidFill>
                <a:ea typeface="ヒラギノ角ゴ Pro W3" charset="-128"/>
              </a:rPr>
              <a:t>Standards of Medical Care in Diabetes - 2021</a:t>
            </a:r>
            <a:r>
              <a:rPr lang="en-US" sz="1600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  <a:t>. </a:t>
            </a:r>
            <a:r>
              <a:rPr lang="en-US" sz="1600" i="1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  <a:t>Diabetes Care </a:t>
            </a:r>
            <a:r>
              <a:rPr lang="en-US" sz="1600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  <a:t>2021;44(Suppl. 1):S111-S150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893CA0-3BF1-4011-AC3F-C90687361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87" y="950026"/>
            <a:ext cx="7964118" cy="480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7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91347-1696-A148-AF37-8B3A8DB9F9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82373" y="215576"/>
            <a:ext cx="10511028" cy="241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Cardiovascular Disease and Risk Management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23B7CF-F684-491C-B6AB-7E24A07DE39E}"/>
              </a:ext>
            </a:extLst>
          </p:cNvPr>
          <p:cNvSpPr txBox="1"/>
          <p:nvPr/>
        </p:nvSpPr>
        <p:spPr>
          <a:xfrm>
            <a:off x="9158178" y="1091609"/>
            <a:ext cx="28637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A6192E"/>
                </a:solidFill>
              </a:rPr>
              <a:t>Recommendations for the Treatment of Confirmed Hypertension in People with Diabetes (2 of 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CA5F05-CC12-4F3E-8915-DAA8020D2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9" y="6242447"/>
            <a:ext cx="88615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defTabSz="1219170">
              <a:defRPr/>
            </a:pPr>
            <a:r>
              <a:rPr lang="en-US" sz="1600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  <a:t>Cardiovascular Disease and Risk Management: </a:t>
            </a:r>
            <a:br>
              <a:rPr lang="en-US" sz="1600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</a:br>
            <a:r>
              <a:rPr lang="en-US" sz="1600" i="1" dirty="0">
                <a:solidFill>
                  <a:srgbClr val="A6192E"/>
                </a:solidFill>
                <a:ea typeface="ヒラギノ角ゴ Pro W3" charset="-128"/>
              </a:rPr>
              <a:t>Standards of Medical Care in Diabetes - 2021</a:t>
            </a:r>
            <a:r>
              <a:rPr lang="en-US" sz="1600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  <a:t>. </a:t>
            </a:r>
            <a:r>
              <a:rPr lang="en-US" sz="1600" i="1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  <a:t>Diabetes Care </a:t>
            </a:r>
            <a:r>
              <a:rPr lang="en-US" sz="1600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  <a:t>2021;44(Suppl. 1):S111-S150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834A06-9C44-4CC1-B062-9B95D8747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28" y="1091609"/>
            <a:ext cx="8847149" cy="495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01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0445C-9FA4-DF4A-BDF0-0EDAB7D8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99" y="1053865"/>
            <a:ext cx="10366813" cy="517064"/>
          </a:xfrm>
        </p:spPr>
        <p:txBody>
          <a:bodyPr/>
          <a:lstStyle/>
          <a:p>
            <a:pPr algn="l"/>
            <a:r>
              <a:rPr lang="en-US" dirty="0"/>
              <a:t>Lipid Management—Lifestyle Intervention </a:t>
            </a:r>
            <a:endParaRPr lang="en-US" dirty="0">
              <a:solidFill>
                <a:srgbClr val="A6192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91347-1696-A148-AF37-8B3A8DB9F9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82373" y="215576"/>
            <a:ext cx="10511028" cy="241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Cardiovascular Disease and Risk Management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1E16562-DD0A-634F-A4B1-E83EBFDEC973}"/>
              </a:ext>
            </a:extLst>
          </p:cNvPr>
          <p:cNvSpPr txBox="1">
            <a:spLocks/>
          </p:cNvSpPr>
          <p:nvPr/>
        </p:nvSpPr>
        <p:spPr>
          <a:xfrm>
            <a:off x="902799" y="1833182"/>
            <a:ext cx="10573843" cy="41908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10.15</a:t>
            </a:r>
            <a:r>
              <a:rPr lang="en-US" sz="2400" dirty="0">
                <a:latin typeface="AdvOT8eb9eec2.B"/>
              </a:rPr>
              <a:t> 	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Lifestyle modification </a:t>
            </a:r>
            <a:r>
              <a:rPr lang="en-US" sz="2400" dirty="0">
                <a:latin typeface="AdvOT7b515deb"/>
              </a:rPr>
              <a:t>focusing on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weight loss </a:t>
            </a:r>
            <a:r>
              <a:rPr lang="en-US" sz="2400" dirty="0">
                <a:latin typeface="AdvOT7b515deb"/>
              </a:rPr>
              <a:t>(if indicated); application of a Mediterranean style or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Dietary Approaches </a:t>
            </a:r>
            <a:r>
              <a:rPr lang="en-US" sz="2400" dirty="0">
                <a:latin typeface="AdvOT7b515deb"/>
              </a:rPr>
              <a:t>to Stop Hypertension (DASH) eating pattern; reduction of saturated fat and trans fat; increase of dietary 	n-3 fatty acids, viscous fiber, and plant stanols/sterols intake; and increased physical activity should be recommended to improve the lipid profile and reduce the risk of developing atherosclerotic cardiovascular disease in patients with diabetes. 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A</a:t>
            </a:r>
          </a:p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10.16</a:t>
            </a:r>
            <a:r>
              <a:rPr lang="en-US" sz="2400" dirty="0">
                <a:latin typeface="AdvOT8eb9eec2.B"/>
              </a:rPr>
              <a:t> 	</a:t>
            </a:r>
            <a:r>
              <a:rPr lang="en-US" sz="2400" dirty="0">
                <a:latin typeface="AdvOT7b515deb"/>
              </a:rPr>
              <a:t>Intensify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lifestyle therapy </a:t>
            </a:r>
            <a:r>
              <a:rPr lang="en-US" sz="2400" dirty="0">
                <a:latin typeface="AdvOT7b515deb"/>
              </a:rPr>
              <a:t>and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optimize glycemic control </a:t>
            </a:r>
            <a:r>
              <a:rPr lang="en-US" sz="2400" dirty="0">
                <a:latin typeface="AdvOT7b515deb"/>
              </a:rPr>
              <a:t>for patients with elevated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triglyceride levels (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≥150 mg/dL </a:t>
            </a:r>
            <a:r>
              <a:rPr lang="en-US" sz="2400" dirty="0">
                <a:latin typeface="AdvOT7b515deb"/>
              </a:rPr>
              <a:t>[1.7 mmol/L]) and/or low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HDL</a:t>
            </a:r>
            <a:r>
              <a:rPr lang="en-US" sz="2400" dirty="0">
                <a:latin typeface="AdvOT7b515deb"/>
              </a:rPr>
              <a:t> cholesterol (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&lt;40 </a:t>
            </a:r>
            <a:r>
              <a:rPr lang="en-US" sz="2400" dirty="0">
                <a:latin typeface="AdvOT7b515deb"/>
              </a:rPr>
              <a:t>mg/dL [1.0 mmol/L] for men, &lt;50 mg/dL [1.3 mmol/L] for women).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C</a:t>
            </a:r>
            <a:endParaRPr lang="en-US" sz="2400" dirty="0">
              <a:solidFill>
                <a:srgbClr val="A6192E"/>
              </a:solidFill>
              <a:latin typeface="Open San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851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0445C-9FA4-DF4A-BDF0-0EDAB7D8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50" y="1053865"/>
            <a:ext cx="10366813" cy="517064"/>
          </a:xfrm>
        </p:spPr>
        <p:txBody>
          <a:bodyPr/>
          <a:lstStyle/>
          <a:p>
            <a:pPr algn="l" rtl="0"/>
            <a:r>
              <a:rPr lang="en-US" dirty="0"/>
              <a:t>Classification</a:t>
            </a:r>
            <a:endParaRPr lang="en-US" dirty="0">
              <a:solidFill>
                <a:srgbClr val="A6192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91347-1696-A148-AF37-8B3A8DB9F9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en-US" dirty="0"/>
              <a:t>Classification and Diagnosis of Diabetes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1E16562-DD0A-634F-A4B1-E83EBFDEC973}"/>
              </a:ext>
            </a:extLst>
          </p:cNvPr>
          <p:cNvSpPr txBox="1">
            <a:spLocks/>
          </p:cNvSpPr>
          <p:nvPr/>
        </p:nvSpPr>
        <p:spPr>
          <a:xfrm>
            <a:off x="912249" y="1758373"/>
            <a:ext cx="10573843" cy="47595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600"/>
              </a:spcBef>
            </a:pPr>
            <a:r>
              <a:rPr lang="en-US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can be classified into the following general categories:</a:t>
            </a:r>
          </a:p>
          <a:p>
            <a:pPr marL="609585" indent="-385224">
              <a:spcBef>
                <a:spcPts val="1600"/>
              </a:spcBef>
              <a:buClr>
                <a:srgbClr val="C92600"/>
              </a:buClr>
              <a:buFont typeface="+mj-lt"/>
              <a:buAutoNum type="arabicPeriod"/>
            </a:pPr>
            <a:r>
              <a:rPr lang="en-US" sz="2133" b="1" dirty="0"/>
              <a:t>Type 1 diabetes </a:t>
            </a:r>
            <a:r>
              <a:rPr lang="en-US" sz="2133" dirty="0"/>
              <a:t>(due to autoimmune ß-cell destruction, usually leading to absolute insulin deficiency, including latent autoimmune diabetes of adulthood)</a:t>
            </a:r>
          </a:p>
          <a:p>
            <a:pPr marL="609585" indent="-385224">
              <a:spcBef>
                <a:spcPts val="1600"/>
              </a:spcBef>
              <a:buClr>
                <a:srgbClr val="C92600"/>
              </a:buClr>
              <a:buFont typeface="+mj-lt"/>
              <a:buAutoNum type="arabicPeriod"/>
            </a:pPr>
            <a:r>
              <a:rPr lang="en-US" sz="2133" b="1" dirty="0"/>
              <a:t>Type 2 diabetes </a:t>
            </a:r>
            <a:r>
              <a:rPr lang="en-US" sz="2133" dirty="0"/>
              <a:t>(due to a progressive loss of ß-cell insulin secretion frequently on the background of insulin resistance)</a:t>
            </a:r>
          </a:p>
          <a:p>
            <a:pPr marL="609585" indent="-385224">
              <a:spcBef>
                <a:spcPts val="1600"/>
              </a:spcBef>
              <a:buClr>
                <a:srgbClr val="C92600"/>
              </a:buClr>
              <a:buFont typeface="+mj-lt"/>
              <a:buAutoNum type="arabicPeriod"/>
            </a:pPr>
            <a:r>
              <a:rPr lang="en-US" sz="2133" b="1" dirty="0"/>
              <a:t>Specific types of diabetes </a:t>
            </a:r>
            <a:r>
              <a:rPr lang="en-US" sz="2133" dirty="0"/>
              <a:t>due to other causes, e.g., monogenic diabetes syndromes (such as neonatal diabetes and maturity-onset diabetes of the young), diseases of the exocrine pancreas (such as cystic fibrosis and pancreatitis), and drug- or chemical-induced diabetes (such as with glucocorticoid use, in the treatment of HIV/AIDS, or after organ transplantation)</a:t>
            </a:r>
          </a:p>
          <a:p>
            <a:pPr marL="609585" indent="-385224">
              <a:spcBef>
                <a:spcPts val="1600"/>
              </a:spcBef>
              <a:buClr>
                <a:srgbClr val="C92600"/>
              </a:buClr>
              <a:buFont typeface="+mj-lt"/>
              <a:buAutoNum type="arabicPeriod"/>
            </a:pPr>
            <a:r>
              <a:rPr lang="en-US" sz="2133" b="1" dirty="0"/>
              <a:t>Gestational diabetes mellitus </a:t>
            </a:r>
            <a:r>
              <a:rPr lang="en-US" sz="2133" dirty="0"/>
              <a:t>(diabetes diagnosed in the second or third trimester of pregnancy that was not clearly overt diabetes prior to gestation)</a:t>
            </a:r>
          </a:p>
        </p:txBody>
      </p:sp>
    </p:spTree>
    <p:extLst>
      <p:ext uri="{BB962C8B-B14F-4D97-AF65-F5344CB8AC3E}">
        <p14:creationId xmlns:p14="http://schemas.microsoft.com/office/powerpoint/2010/main" val="590024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0445C-9FA4-DF4A-BDF0-0EDAB7D8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99" y="1053866"/>
            <a:ext cx="10366813" cy="1034129"/>
          </a:xfrm>
        </p:spPr>
        <p:txBody>
          <a:bodyPr/>
          <a:lstStyle/>
          <a:p>
            <a:pPr algn="l"/>
            <a:r>
              <a:rPr lang="en-US" dirty="0"/>
              <a:t>Lipid Management—Ongoing Therapy and Monitoring with Lipid Panel</a:t>
            </a:r>
            <a:endParaRPr lang="en-US" dirty="0">
              <a:solidFill>
                <a:srgbClr val="A6192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91347-1696-A148-AF37-8B3A8DB9F9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82373" y="215576"/>
            <a:ext cx="10511028" cy="241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Cardiovascular Disease and Risk Management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1E16562-DD0A-634F-A4B1-E83EBFDEC973}"/>
              </a:ext>
            </a:extLst>
          </p:cNvPr>
          <p:cNvSpPr txBox="1">
            <a:spLocks/>
          </p:cNvSpPr>
          <p:nvPr/>
        </p:nvSpPr>
        <p:spPr>
          <a:xfrm>
            <a:off x="902799" y="2279564"/>
            <a:ext cx="10573843" cy="3082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10.17</a:t>
            </a:r>
            <a:r>
              <a:rPr lang="en-US" sz="2400" dirty="0">
                <a:latin typeface="AdvOT8eb9eec2.B"/>
              </a:rPr>
              <a:t> 	</a:t>
            </a:r>
            <a:r>
              <a:rPr lang="en-US" sz="2400" dirty="0">
                <a:latin typeface="AdvOT7b515deb"/>
              </a:rPr>
              <a:t>In adults not taking statins or other lipid-lowering therapy, it is reasonable to obtain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a lipid profile at the time of diabetes diagnosis</a:t>
            </a:r>
            <a:r>
              <a:rPr lang="en-US" sz="2400" dirty="0">
                <a:latin typeface="AdvOT7b515deb"/>
              </a:rPr>
              <a:t>, at an initial medical evaluation, and </a:t>
            </a:r>
            <a:r>
              <a:rPr lang="en-US" sz="2400" u="sng" dirty="0">
                <a:latin typeface="AdvOT7b515deb"/>
              </a:rPr>
              <a:t>every 5 years thereafter if under the age of 40 </a:t>
            </a:r>
            <a:r>
              <a:rPr lang="en-US" sz="2400" dirty="0">
                <a:latin typeface="AdvOT7b515deb"/>
              </a:rPr>
              <a:t>years, or more frequently if indicated. 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E</a:t>
            </a:r>
          </a:p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10.18</a:t>
            </a:r>
            <a:r>
              <a:rPr lang="en-US" sz="2400" dirty="0">
                <a:latin typeface="AdvOT8eb9eec2.B"/>
              </a:rPr>
              <a:t> 	</a:t>
            </a:r>
            <a:r>
              <a:rPr lang="en-US" sz="2400" dirty="0">
                <a:latin typeface="AdvOT7b515deb"/>
              </a:rPr>
              <a:t>Obtain a lipid profile at initiation of statins or other lipid lowering therapy,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4–12 weeks after initiation or a change in dose</a:t>
            </a:r>
            <a:r>
              <a:rPr lang="en-US" sz="2400" dirty="0">
                <a:latin typeface="AdvOT7b515deb"/>
              </a:rPr>
              <a:t>, and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annually</a:t>
            </a:r>
            <a:r>
              <a:rPr lang="en-US" sz="2400" dirty="0">
                <a:latin typeface="AdvOT7b515deb"/>
              </a:rPr>
              <a:t> thereafter as 	it may help to monitor the response to therapy and inform medication adherence. 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E</a:t>
            </a:r>
            <a:endParaRPr lang="en-US" sz="2400" dirty="0">
              <a:solidFill>
                <a:srgbClr val="A6192E"/>
              </a:solidFill>
              <a:latin typeface="Open San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542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0445C-9FA4-DF4A-BDF0-0EDAB7D8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99" y="1053865"/>
            <a:ext cx="10366813" cy="517064"/>
          </a:xfrm>
        </p:spPr>
        <p:txBody>
          <a:bodyPr/>
          <a:lstStyle/>
          <a:p>
            <a:pPr algn="l"/>
            <a:r>
              <a:rPr lang="en-US" dirty="0"/>
              <a:t>Statin Treatment—Primary Prevention</a:t>
            </a:r>
            <a:endParaRPr lang="en-US" dirty="0">
              <a:solidFill>
                <a:srgbClr val="A6192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91347-1696-A148-AF37-8B3A8DB9F9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82373" y="215576"/>
            <a:ext cx="10511028" cy="241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Cardiovascular Disease and Risk Management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1E16562-DD0A-634F-A4B1-E83EBFDEC973}"/>
              </a:ext>
            </a:extLst>
          </p:cNvPr>
          <p:cNvSpPr txBox="1">
            <a:spLocks/>
          </p:cNvSpPr>
          <p:nvPr/>
        </p:nvSpPr>
        <p:spPr>
          <a:xfrm>
            <a:off x="902799" y="1773808"/>
            <a:ext cx="10573843" cy="4816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10.19</a:t>
            </a:r>
            <a:r>
              <a:rPr lang="en-US" sz="2400" dirty="0">
                <a:latin typeface="AdvOT8eb9eec2.B"/>
              </a:rPr>
              <a:t> 	</a:t>
            </a:r>
            <a:r>
              <a:rPr lang="en-US" sz="2400" dirty="0">
                <a:latin typeface="AdvOT7b515deb"/>
              </a:rPr>
              <a:t>For patients with diabetes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aged 40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+20"/>
              </a:rPr>
              <a:t>–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75 years </a:t>
            </a:r>
            <a:r>
              <a:rPr lang="en-US" sz="2400" dirty="0">
                <a:latin typeface="AdvOT7b515deb"/>
              </a:rPr>
              <a:t>without atherosclerotic cardiovascular disease, use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moderate-intensity statin therapy </a:t>
            </a:r>
            <a:r>
              <a:rPr lang="en-US" sz="2400" dirty="0">
                <a:latin typeface="AdvOT7b515deb"/>
              </a:rPr>
              <a:t>in addition to lifestyle therapy. 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A</a:t>
            </a:r>
          </a:p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10.20</a:t>
            </a:r>
            <a:r>
              <a:rPr lang="en-US" sz="2400" dirty="0">
                <a:latin typeface="AdvOT8eb9eec2.B"/>
              </a:rPr>
              <a:t> 	</a:t>
            </a:r>
            <a:r>
              <a:rPr lang="en-US" sz="2400" dirty="0">
                <a:latin typeface="AdvOT7b515deb"/>
              </a:rPr>
              <a:t>For patients with diabetes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aged 20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+20"/>
              </a:rPr>
              <a:t>–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39 years with additional atherosclerotic cardiovascular disease risk factors</a:t>
            </a:r>
            <a:r>
              <a:rPr lang="en-US" sz="2400" dirty="0">
                <a:latin typeface="AdvOT7b515deb"/>
              </a:rPr>
              <a:t>, it maybe reasonable to initiate statin therapy in addition to lifestyle therapy. 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C</a:t>
            </a:r>
          </a:p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10.21</a:t>
            </a:r>
            <a:r>
              <a:rPr lang="en-US" sz="2400" dirty="0">
                <a:latin typeface="AdvOT8eb9eec2.B"/>
              </a:rPr>
              <a:t> 	</a:t>
            </a:r>
            <a:r>
              <a:rPr lang="en-US" sz="2400" dirty="0">
                <a:latin typeface="AdvOT7b515deb"/>
              </a:rPr>
              <a:t>In patients with diabetes at higher risk, especially those with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multiple atherosclerotic cardiovascular disease risk factors</a:t>
            </a:r>
            <a:r>
              <a:rPr lang="en-US" sz="2400" b="1" i="1" dirty="0">
                <a:latin typeface="AdvOT7b515deb"/>
              </a:rPr>
              <a:t> </a:t>
            </a:r>
            <a:r>
              <a:rPr lang="en-US" sz="2400" dirty="0">
                <a:latin typeface="AdvOT7b515deb"/>
              </a:rPr>
              <a:t>or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aged 50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+20"/>
              </a:rPr>
              <a:t>–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70 years</a:t>
            </a:r>
            <a:r>
              <a:rPr lang="en-US" sz="2400" dirty="0">
                <a:latin typeface="AdvOT7b515deb"/>
              </a:rPr>
              <a:t>, it is reasonable to use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high-intensity statin therapy</a:t>
            </a:r>
            <a:r>
              <a:rPr lang="en-US" sz="2400" dirty="0">
                <a:latin typeface="AdvOT7b515deb"/>
              </a:rPr>
              <a:t>. 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B</a:t>
            </a:r>
          </a:p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10.22</a:t>
            </a:r>
            <a:r>
              <a:rPr lang="en-US" sz="2400" dirty="0">
                <a:latin typeface="AdvOT8eb9eec2.B"/>
              </a:rPr>
              <a:t> 	</a:t>
            </a:r>
            <a:r>
              <a:rPr lang="en-US" sz="2400" dirty="0">
                <a:latin typeface="AdvOT7b515deb"/>
              </a:rPr>
              <a:t>In adults with diabetes and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10-year ASCVD risk of 20% or higher</a:t>
            </a:r>
            <a:r>
              <a:rPr lang="en-US" sz="2400" dirty="0">
                <a:latin typeface="AdvOT7b515deb"/>
              </a:rPr>
              <a:t>, it may be reasonable to add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ezetimibe</a:t>
            </a:r>
            <a:r>
              <a:rPr lang="en-US" sz="2400" dirty="0">
                <a:latin typeface="AdvOT7b515deb"/>
              </a:rPr>
              <a:t> to maximally tolerated statin therapy to reduce LDL cholesterol levels by 50% or more. 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C</a:t>
            </a:r>
            <a:endParaRPr lang="en-US" sz="2400" dirty="0">
              <a:solidFill>
                <a:srgbClr val="A6192E"/>
              </a:solidFill>
              <a:latin typeface="Open San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9734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0445C-9FA4-DF4A-BDF0-0EDAB7D8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99" y="1045029"/>
            <a:ext cx="10366813" cy="525900"/>
          </a:xfrm>
        </p:spPr>
        <p:txBody>
          <a:bodyPr/>
          <a:lstStyle/>
          <a:p>
            <a:pPr algn="l"/>
            <a:r>
              <a:rPr lang="en-US" dirty="0"/>
              <a:t>Statin Treatment—Secondary Prevention</a:t>
            </a:r>
            <a:endParaRPr lang="en-US" dirty="0">
              <a:solidFill>
                <a:srgbClr val="A6192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91347-1696-A148-AF37-8B3A8DB9F9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82373" y="215576"/>
            <a:ext cx="10511028" cy="241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Cardiovascular Disease and Risk Management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1E16562-DD0A-634F-A4B1-E83EBFDEC973}"/>
              </a:ext>
            </a:extLst>
          </p:cNvPr>
          <p:cNvSpPr txBox="1">
            <a:spLocks/>
          </p:cNvSpPr>
          <p:nvPr/>
        </p:nvSpPr>
        <p:spPr>
          <a:xfrm>
            <a:off x="902799" y="1773807"/>
            <a:ext cx="10573843" cy="39497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10.23 </a:t>
            </a:r>
            <a:r>
              <a:rPr lang="en-US" sz="2400" dirty="0">
                <a:latin typeface="AdvOT8eb9eec2.B"/>
              </a:rPr>
              <a:t>	</a:t>
            </a:r>
            <a:r>
              <a:rPr lang="en-US" sz="2400" dirty="0">
                <a:latin typeface="AdvOT7b515deb"/>
              </a:rPr>
              <a:t>For patients of all ages with diabetes and atherosclerotic cardiovascular disease,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high intensity statin therapy </a:t>
            </a:r>
            <a:r>
              <a:rPr lang="en-US" sz="2400" dirty="0">
                <a:latin typeface="AdvOT7b515deb"/>
              </a:rPr>
              <a:t>should be added to lifestyle therapy. 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A</a:t>
            </a:r>
          </a:p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10.24 </a:t>
            </a:r>
            <a:r>
              <a:rPr lang="en-US" sz="2400" dirty="0">
                <a:latin typeface="AdvOT8eb9eec2.B"/>
              </a:rPr>
              <a:t>	</a:t>
            </a:r>
            <a:r>
              <a:rPr lang="en-US" sz="2400" dirty="0">
                <a:latin typeface="AdvOT7b515deb"/>
              </a:rPr>
              <a:t>For patients with diabetes and atherosclerotic cardiovascular disease considered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very high risk </a:t>
            </a:r>
            <a:r>
              <a:rPr lang="en-US" sz="2400" dirty="0">
                <a:latin typeface="AdvOT7b515deb"/>
              </a:rPr>
              <a:t>using specific criteria, if LDL cholesterol is ≥70 mg/</a:t>
            </a:r>
            <a:r>
              <a:rPr lang="en-US" sz="2400" dirty="0" err="1">
                <a:latin typeface="AdvOT7b515deb"/>
              </a:rPr>
              <a:t>dL</a:t>
            </a:r>
            <a:r>
              <a:rPr lang="en-US" sz="2400" dirty="0">
                <a:latin typeface="AdvOT7b515deb"/>
              </a:rPr>
              <a:t> on maximally tolerated statin dose, consider adding additional LDL-lowering therapy (such as ezetimibe or PCSK9 inhibitor). </a:t>
            </a:r>
            <a:r>
              <a:rPr lang="en-US" sz="2400" b="1" dirty="0">
                <a:solidFill>
                  <a:schemeClr val="accent1"/>
                </a:solidFill>
                <a:latin typeface="AdvOT7b515deb"/>
              </a:rPr>
              <a:t>A</a:t>
            </a:r>
            <a:r>
              <a:rPr lang="en-US" sz="2400" dirty="0">
                <a:latin typeface="AdvOT7b515deb"/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Ezetimibe</a:t>
            </a:r>
            <a:r>
              <a:rPr lang="en-US" sz="2400" dirty="0">
                <a:latin typeface="AdvOT7b515deb"/>
              </a:rPr>
              <a:t> may be preferred due to lower cost.</a:t>
            </a:r>
          </a:p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10.25</a:t>
            </a:r>
            <a:r>
              <a:rPr lang="en-US" sz="2400" dirty="0">
                <a:latin typeface="AdvOT8eb9eec2.B"/>
              </a:rPr>
              <a:t> 	</a:t>
            </a:r>
            <a:r>
              <a:rPr lang="en-US" sz="2400" dirty="0">
                <a:latin typeface="AdvOT7b515deb"/>
              </a:rPr>
              <a:t>For patients who do not tolerate the intended intensity, the maximally  tolerated statin dose should be used. 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E</a:t>
            </a:r>
            <a:endParaRPr lang="en-US" sz="2400" dirty="0">
              <a:solidFill>
                <a:srgbClr val="A6192E"/>
              </a:solidFill>
              <a:latin typeface="Open San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378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0445C-9FA4-DF4A-BDF0-0EDAB7D8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99" y="1053866"/>
            <a:ext cx="10366813" cy="1034129"/>
          </a:xfrm>
        </p:spPr>
        <p:txBody>
          <a:bodyPr/>
          <a:lstStyle/>
          <a:p>
            <a:pPr algn="l"/>
            <a:r>
              <a:rPr lang="en-US" dirty="0"/>
              <a:t>Statin Treatment—Secondary Prevention (continued)</a:t>
            </a:r>
            <a:endParaRPr lang="en-US" dirty="0">
              <a:solidFill>
                <a:srgbClr val="A6192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91347-1696-A148-AF37-8B3A8DB9F9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82373" y="215576"/>
            <a:ext cx="10511028" cy="241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Cardiovascular Disease and Risk Management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1E16562-DD0A-634F-A4B1-E83EBFDEC973}"/>
              </a:ext>
            </a:extLst>
          </p:cNvPr>
          <p:cNvSpPr txBox="1">
            <a:spLocks/>
          </p:cNvSpPr>
          <p:nvPr/>
        </p:nvSpPr>
        <p:spPr>
          <a:xfrm>
            <a:off x="902799" y="2241639"/>
            <a:ext cx="10573843" cy="2103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10.26</a:t>
            </a:r>
            <a:r>
              <a:rPr lang="en-US" sz="2400" dirty="0">
                <a:latin typeface="AdvOT8eb9eec2.B"/>
              </a:rPr>
              <a:t> 	</a:t>
            </a:r>
            <a:r>
              <a:rPr lang="en-US" sz="2400" dirty="0">
                <a:latin typeface="AdvOT7b515deb"/>
              </a:rPr>
              <a:t>In adults with diabetes aged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&gt;75 years </a:t>
            </a:r>
            <a:r>
              <a:rPr lang="en-US" sz="2400" dirty="0">
                <a:latin typeface="AdvOT7b515deb"/>
              </a:rPr>
              <a:t>already on statin therapy, it is 	reasonable to continue statin treatment. 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B</a:t>
            </a:r>
          </a:p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10.27</a:t>
            </a:r>
            <a:r>
              <a:rPr lang="en-US" sz="2400" dirty="0">
                <a:latin typeface="AdvOT8eb9eec2.B"/>
              </a:rPr>
              <a:t> 	</a:t>
            </a:r>
            <a:r>
              <a:rPr lang="en-US" sz="2400" dirty="0">
                <a:latin typeface="AdvOT7b515deb"/>
              </a:rPr>
              <a:t>In adults with diabetes aged </a:t>
            </a:r>
            <a:r>
              <a:rPr lang="en-US" sz="2400" dirty="0">
                <a:latin typeface="AdvPS586B"/>
              </a:rPr>
              <a:t>&gt;</a:t>
            </a:r>
            <a:r>
              <a:rPr lang="en-US" sz="2400" dirty="0">
                <a:latin typeface="AdvOT7b515deb"/>
              </a:rPr>
              <a:t>75 years, it may be reasonable to initiate 	statin therapy after discussion of potential bene</a:t>
            </a:r>
            <a:r>
              <a:rPr lang="en-US" sz="2400" dirty="0">
                <a:latin typeface="AdvOT7b515deb+fb"/>
              </a:rPr>
              <a:t>fi</a:t>
            </a:r>
            <a:r>
              <a:rPr lang="en-US" sz="2400" dirty="0">
                <a:latin typeface="AdvOT7b515deb"/>
              </a:rPr>
              <a:t>ts and risks. 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C</a:t>
            </a:r>
          </a:p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10.28</a:t>
            </a:r>
            <a:r>
              <a:rPr lang="en-US" sz="2400" dirty="0">
                <a:latin typeface="AdvOT8eb9eec2.B"/>
              </a:rPr>
              <a:t> 	</a:t>
            </a:r>
            <a:r>
              <a:rPr lang="en-US" sz="2400" dirty="0">
                <a:latin typeface="AdvOT7b515deb"/>
              </a:rPr>
              <a:t>Statin therapy is contraindicated in pregnancy. 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B</a:t>
            </a:r>
            <a:endParaRPr lang="en-US" sz="2400" dirty="0">
              <a:solidFill>
                <a:srgbClr val="A6192E"/>
              </a:solidFill>
              <a:latin typeface="Open San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9619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91347-1696-A148-AF37-8B3A8DB9F9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82373" y="215576"/>
            <a:ext cx="10511028" cy="241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Cardiovascular Disease and Risk Management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FC82B7-2673-46AA-9358-1F815FB7C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9" y="6242447"/>
            <a:ext cx="88615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defTabSz="1219170">
              <a:defRPr/>
            </a:pPr>
            <a:r>
              <a:rPr lang="en-US" sz="1600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  <a:t>Cardiovascular Disease and Risk Management: </a:t>
            </a:r>
            <a:br>
              <a:rPr lang="en-US" sz="1600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</a:br>
            <a:r>
              <a:rPr lang="en-US" sz="1600" i="1" dirty="0">
                <a:solidFill>
                  <a:srgbClr val="A6192E"/>
                </a:solidFill>
                <a:ea typeface="ヒラギノ角ゴ Pro W3" charset="-128"/>
              </a:rPr>
              <a:t>Standards of Medical Care in Diabetes - 2021</a:t>
            </a:r>
            <a:r>
              <a:rPr lang="en-US" sz="1600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  <a:t>. </a:t>
            </a:r>
            <a:r>
              <a:rPr lang="en-US" sz="1600" i="1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  <a:t>Diabetes Care </a:t>
            </a:r>
            <a:r>
              <a:rPr lang="en-US" sz="1600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  <a:t>2021;44(Suppl. 1):S111-S150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9780C-3120-4029-BB6A-F521B5B8E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71" y="843149"/>
            <a:ext cx="9868394" cy="518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626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0445C-9FA4-DF4A-BDF0-0EDAB7D8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99" y="1053865"/>
            <a:ext cx="10366813" cy="517064"/>
          </a:xfrm>
        </p:spPr>
        <p:txBody>
          <a:bodyPr/>
          <a:lstStyle/>
          <a:p>
            <a:pPr algn="l"/>
            <a:r>
              <a:rPr lang="en-US" dirty="0"/>
              <a:t>Other Combination Therapy</a:t>
            </a:r>
            <a:endParaRPr lang="en-US" dirty="0">
              <a:solidFill>
                <a:srgbClr val="A6192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91347-1696-A148-AF37-8B3A8DB9F9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82373" y="215576"/>
            <a:ext cx="10511028" cy="241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Cardiovascular Disease and Risk Management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1E16562-DD0A-634F-A4B1-E83EBFDEC973}"/>
              </a:ext>
            </a:extLst>
          </p:cNvPr>
          <p:cNvSpPr txBox="1">
            <a:spLocks/>
          </p:cNvSpPr>
          <p:nvPr/>
        </p:nvSpPr>
        <p:spPr>
          <a:xfrm>
            <a:off x="902799" y="1773807"/>
            <a:ext cx="10573843" cy="3211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rgbClr val="A6192E"/>
                </a:solidFill>
                <a:latin typeface="AdvOT8eb9eec2.B"/>
              </a:rPr>
              <a:t>10.32</a:t>
            </a:r>
            <a:r>
              <a:rPr lang="fr-FR" sz="2400" dirty="0">
                <a:latin typeface="AdvOT8eb9eec2.B"/>
              </a:rPr>
              <a:t> 	</a:t>
            </a:r>
            <a:r>
              <a:rPr lang="fr-FR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Statin</a:t>
            </a:r>
            <a:r>
              <a:rPr lang="fr-F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 plus </a:t>
            </a:r>
            <a:r>
              <a:rPr lang="fr-F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+fb"/>
              </a:rPr>
              <a:t>fi</a:t>
            </a:r>
            <a:r>
              <a:rPr lang="fr-F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brate combination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therapy </a:t>
            </a:r>
            <a:r>
              <a:rPr lang="en-US" sz="2400" dirty="0">
                <a:latin typeface="AdvOT7b515deb"/>
              </a:rPr>
              <a:t>has not been shown to improve atherosclerotic cardiovascular disease outcomes and is generally not recommended. 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A</a:t>
            </a:r>
          </a:p>
          <a:p>
            <a:endParaRPr lang="en-US" sz="2400" dirty="0">
              <a:solidFill>
                <a:srgbClr val="A6192E"/>
              </a:solidFill>
              <a:latin typeface="AdvOT8eb9eec2.B"/>
            </a:endParaRPr>
          </a:p>
          <a:p>
            <a:r>
              <a:rPr lang="fr-FR" sz="2400" dirty="0">
                <a:solidFill>
                  <a:srgbClr val="A6192E"/>
                </a:solidFill>
                <a:latin typeface="AdvOT8eb9eec2.B"/>
              </a:rPr>
              <a:t>10.33</a:t>
            </a:r>
            <a:r>
              <a:rPr lang="fr-FR" sz="2400" dirty="0">
                <a:latin typeface="AdvOT8eb9eec2.B"/>
              </a:rPr>
              <a:t> 	</a:t>
            </a:r>
            <a:r>
              <a:rPr lang="fr-FR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Statin</a:t>
            </a:r>
            <a:r>
              <a:rPr lang="fr-F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 plus </a:t>
            </a:r>
            <a:r>
              <a:rPr lang="fr-FR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niacin</a:t>
            </a:r>
            <a:r>
              <a:rPr lang="fr-F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 combination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therapy </a:t>
            </a:r>
            <a:r>
              <a:rPr lang="en-US" sz="2400" dirty="0">
                <a:latin typeface="AdvOT7b515deb"/>
              </a:rPr>
              <a:t>has not been shown to provide additional cardiovascular bene</a:t>
            </a:r>
            <a:r>
              <a:rPr lang="en-US" sz="2400" dirty="0">
                <a:latin typeface="AdvOT7b515deb+fb"/>
              </a:rPr>
              <a:t>fi</a:t>
            </a:r>
            <a:r>
              <a:rPr lang="en-US" sz="2400" dirty="0">
                <a:latin typeface="AdvOT7b515deb"/>
              </a:rPr>
              <a:t>t above statin therapy alone, may increase the risk of stroke with additional side effects, and is generally not recommended. 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A</a:t>
            </a:r>
            <a:endParaRPr lang="en-US" sz="2400" dirty="0">
              <a:solidFill>
                <a:srgbClr val="A6192E"/>
              </a:solidFill>
              <a:latin typeface="Open San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276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0445C-9FA4-DF4A-BDF0-0EDAB7D8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99" y="1053865"/>
            <a:ext cx="10366813" cy="517064"/>
          </a:xfrm>
        </p:spPr>
        <p:txBody>
          <a:bodyPr/>
          <a:lstStyle/>
          <a:p>
            <a:pPr algn="l"/>
            <a:r>
              <a:rPr lang="en-US" dirty="0"/>
              <a:t>Antiplatelet Agents</a:t>
            </a:r>
            <a:endParaRPr lang="en-US" dirty="0">
              <a:solidFill>
                <a:srgbClr val="A6192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91347-1696-A148-AF37-8B3A8DB9F9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82373" y="215576"/>
            <a:ext cx="10511028" cy="241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Cardiovascular Disease and Risk Management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1E16562-DD0A-634F-A4B1-E83EBFDEC973}"/>
              </a:ext>
            </a:extLst>
          </p:cNvPr>
          <p:cNvSpPr txBox="1">
            <a:spLocks/>
          </p:cNvSpPr>
          <p:nvPr/>
        </p:nvSpPr>
        <p:spPr>
          <a:xfrm>
            <a:off x="902798" y="1773807"/>
            <a:ext cx="10778839" cy="44473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10.34</a:t>
            </a:r>
            <a:r>
              <a:rPr lang="en-US" sz="2400" dirty="0">
                <a:latin typeface="AdvOT8eb9eec2.B"/>
              </a:rPr>
              <a:t> 	</a:t>
            </a:r>
            <a:r>
              <a:rPr lang="en-US" sz="2400" dirty="0">
                <a:latin typeface="AdvOT7b515deb"/>
              </a:rPr>
              <a:t>Use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aspirin therapy </a:t>
            </a:r>
            <a:r>
              <a:rPr lang="en-US" sz="2400" dirty="0">
                <a:latin typeface="AdvOT7b515deb"/>
              </a:rPr>
              <a:t>(75</a:t>
            </a:r>
            <a:r>
              <a:rPr lang="en-US" sz="2400" dirty="0">
                <a:latin typeface="AdvOT7b515deb+20"/>
              </a:rPr>
              <a:t>–</a:t>
            </a:r>
            <a:r>
              <a:rPr lang="en-US" sz="2400" dirty="0">
                <a:latin typeface="AdvOT7b515deb"/>
              </a:rPr>
              <a:t>162 mg/day) as a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secondary prevention </a:t>
            </a:r>
            <a:r>
              <a:rPr lang="en-US" sz="2400" dirty="0">
                <a:latin typeface="AdvOT7b515deb"/>
              </a:rPr>
              <a:t>strategy in those with diabetes and a history of atherosclerotic cardiovascular disease. 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A</a:t>
            </a:r>
          </a:p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10.35</a:t>
            </a:r>
            <a:r>
              <a:rPr lang="en-US" sz="2400" dirty="0">
                <a:latin typeface="AdvOT8eb9eec2.B"/>
              </a:rPr>
              <a:t> 	</a:t>
            </a:r>
            <a:r>
              <a:rPr lang="en-US" sz="2400" dirty="0">
                <a:latin typeface="AdvOT7b515deb"/>
              </a:rPr>
              <a:t>For patients with atherosclerotic cardiovascular disease and documented aspirin allergy, </a:t>
            </a:r>
            <a:r>
              <a:rPr lang="en-US" sz="2400" b="1" i="1" dirty="0">
                <a:latin typeface="AdvOT7b515deb"/>
              </a:rPr>
              <a:t>clopidogrel</a:t>
            </a:r>
            <a:r>
              <a:rPr lang="en-US" sz="2400" dirty="0">
                <a:latin typeface="AdvOT7b515deb"/>
              </a:rPr>
              <a:t> (75 mg/day) should be used. 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B</a:t>
            </a:r>
          </a:p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10.36</a:t>
            </a:r>
            <a:r>
              <a:rPr lang="en-US" sz="2400" dirty="0">
                <a:latin typeface="AdvOT8eb9eec2.B"/>
              </a:rPr>
              <a:t> 	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Dual antiplatelet therapy </a:t>
            </a:r>
            <a:r>
              <a:rPr lang="en-US" sz="2400" dirty="0">
                <a:latin typeface="AdvOT7b515deb"/>
              </a:rPr>
              <a:t>(with low-dose aspirin and a P2Y12 inhibitor) is reasonable for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a year after an acute coronary syndrome </a:t>
            </a:r>
            <a:r>
              <a:rPr lang="en-US" sz="2400" dirty="0">
                <a:latin typeface="AdvOT7b515deb"/>
              </a:rPr>
              <a:t>and may have bene</a:t>
            </a:r>
            <a:r>
              <a:rPr lang="en-US" sz="2400" dirty="0">
                <a:latin typeface="AdvOT7b515deb+fb"/>
              </a:rPr>
              <a:t>fi</a:t>
            </a:r>
            <a:r>
              <a:rPr lang="en-US" sz="2400" dirty="0">
                <a:latin typeface="AdvOT7b515deb"/>
              </a:rPr>
              <a:t>ts beyond this period. 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A</a:t>
            </a:r>
          </a:p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10.37</a:t>
            </a:r>
            <a:r>
              <a:rPr lang="en-US" sz="2400" dirty="0">
                <a:latin typeface="AdvOT8eb9eec2.B"/>
              </a:rPr>
              <a:t> 	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Long-term treatment with dual antiplatelet therapy </a:t>
            </a:r>
            <a:r>
              <a:rPr lang="en-US" sz="2400" dirty="0">
                <a:latin typeface="AdvOT7b515deb"/>
              </a:rPr>
              <a:t>should be considered for patients with prior coronary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intervention</a:t>
            </a:r>
            <a:r>
              <a:rPr lang="en-US" sz="2400" dirty="0">
                <a:latin typeface="AdvOT7b515deb"/>
              </a:rPr>
              <a:t>, high ischemic risk, and low bleeding risk to prevent major adverse cardiovascular events. 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A</a:t>
            </a:r>
            <a:endParaRPr lang="en-US" sz="2400" dirty="0">
              <a:solidFill>
                <a:srgbClr val="A6192E"/>
              </a:solidFill>
              <a:latin typeface="Open San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2470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0445C-9FA4-DF4A-BDF0-0EDAB7D8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99" y="1053865"/>
            <a:ext cx="10366813" cy="517064"/>
          </a:xfrm>
        </p:spPr>
        <p:txBody>
          <a:bodyPr/>
          <a:lstStyle/>
          <a:p>
            <a:pPr algn="l"/>
            <a:r>
              <a:rPr lang="en-US" dirty="0"/>
              <a:t>Antiplatelet Agents (continued)</a:t>
            </a:r>
            <a:endParaRPr lang="en-US" dirty="0">
              <a:solidFill>
                <a:srgbClr val="A6192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91347-1696-A148-AF37-8B3A8DB9F9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82373" y="215576"/>
            <a:ext cx="10511028" cy="241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Cardiovascular Disease and Risk Management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1E16562-DD0A-634F-A4B1-E83EBFDEC973}"/>
              </a:ext>
            </a:extLst>
          </p:cNvPr>
          <p:cNvSpPr txBox="1">
            <a:spLocks/>
          </p:cNvSpPr>
          <p:nvPr/>
        </p:nvSpPr>
        <p:spPr>
          <a:xfrm>
            <a:off x="902798" y="1773807"/>
            <a:ext cx="10778839" cy="3082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10.38</a:t>
            </a:r>
            <a:r>
              <a:rPr lang="en-US" sz="2400" dirty="0">
                <a:latin typeface="AdvOT8eb9eec2.B"/>
              </a:rPr>
              <a:t> 	</a:t>
            </a:r>
            <a:r>
              <a:rPr lang="en-US" sz="2400" dirty="0">
                <a:latin typeface="AdvOT7b515deb"/>
              </a:rPr>
              <a:t>Combination therapy with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aspirin plus low-dose rivaroxaban </a:t>
            </a:r>
            <a:r>
              <a:rPr lang="en-US" sz="2400" dirty="0">
                <a:latin typeface="AdvOT7b515deb"/>
              </a:rPr>
              <a:t>should be considered for patients with stable coronary and/or peripheral artery disease and low bleeding risk to prevent major adverse limb and cardiovascular events. 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A</a:t>
            </a:r>
          </a:p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10.39</a:t>
            </a:r>
            <a:r>
              <a:rPr lang="en-US" sz="2400" dirty="0">
                <a:latin typeface="AdvOT8eb9eec2.B"/>
              </a:rPr>
              <a:t> 	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Aspirin therapy </a:t>
            </a:r>
            <a:r>
              <a:rPr lang="en-US" sz="2400" dirty="0">
                <a:latin typeface="AdvOT7b515deb"/>
              </a:rPr>
              <a:t>(75–162 mg/day) may be considered as a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primary prevention 	strategy</a:t>
            </a:r>
            <a:r>
              <a:rPr lang="en-US" sz="2400" dirty="0">
                <a:latin typeface="AdvOT7b515deb"/>
              </a:rPr>
              <a:t> in those with diabetes who are at increased cardiovascular risk, after 	a comprehensive discussion with the patient on the benefits versus the 	comparable increased risk of bleeding. 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603651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0445C-9FA4-DF4A-BDF0-0EDAB7D8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99" y="1053865"/>
            <a:ext cx="10366813" cy="517064"/>
          </a:xfrm>
        </p:spPr>
        <p:txBody>
          <a:bodyPr/>
          <a:lstStyle/>
          <a:p>
            <a:pPr algn="l"/>
            <a:r>
              <a:rPr lang="en-US" dirty="0"/>
              <a:t>Cardiovascular Disease—Screening </a:t>
            </a:r>
            <a:endParaRPr lang="en-US" dirty="0">
              <a:solidFill>
                <a:srgbClr val="A6192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91347-1696-A148-AF37-8B3A8DB9F9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82373" y="215576"/>
            <a:ext cx="10511028" cy="241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Cardiovascular Disease and Risk Management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1E16562-DD0A-634F-A4B1-E83EBFDEC973}"/>
              </a:ext>
            </a:extLst>
          </p:cNvPr>
          <p:cNvSpPr txBox="1">
            <a:spLocks/>
          </p:cNvSpPr>
          <p:nvPr/>
        </p:nvSpPr>
        <p:spPr>
          <a:xfrm>
            <a:off x="902799" y="1773808"/>
            <a:ext cx="10573843" cy="3580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10.40</a:t>
            </a:r>
            <a:r>
              <a:rPr lang="en-US" sz="2400" dirty="0">
                <a:latin typeface="AdvOT8eb9eec2.B"/>
              </a:rPr>
              <a:t> 	</a:t>
            </a:r>
            <a:r>
              <a:rPr lang="en-US" sz="2400" dirty="0">
                <a:latin typeface="AdvOT7b515deb"/>
              </a:rPr>
              <a:t>In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asymptomatic patients</a:t>
            </a:r>
            <a:r>
              <a:rPr lang="en-US" sz="2400" dirty="0">
                <a:latin typeface="AdvOT7b515deb"/>
              </a:rPr>
              <a:t>, </a:t>
            </a:r>
            <a:r>
              <a:rPr lang="en-US" sz="2400" u="sng" dirty="0">
                <a:latin typeface="AdvOT7b515deb"/>
              </a:rPr>
              <a:t>routine screening for coronary artery disease is not recommended </a:t>
            </a:r>
            <a:r>
              <a:rPr lang="en-US" sz="2400" dirty="0">
                <a:latin typeface="AdvOT7b515deb"/>
              </a:rPr>
              <a:t>as it does not improve outcomes as long as atherosclerotic cardiovascular disease risk factors are treated. 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A</a:t>
            </a:r>
          </a:p>
          <a:p>
            <a:endParaRPr lang="en-US" sz="2400" dirty="0">
              <a:solidFill>
                <a:srgbClr val="A6192E"/>
              </a:solidFill>
              <a:latin typeface="AdvOT8eb9eec2.B"/>
            </a:endParaRPr>
          </a:p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10.41 </a:t>
            </a:r>
            <a:r>
              <a:rPr lang="en-US" sz="2400" dirty="0">
                <a:latin typeface="AdvOT8eb9eec2.B"/>
              </a:rPr>
              <a:t>	</a:t>
            </a:r>
            <a:r>
              <a:rPr lang="en-US" sz="2400" dirty="0">
                <a:latin typeface="AdvOT7b515deb"/>
              </a:rPr>
              <a:t>Consider investigations for coronary artery disease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in the presence of any of the following </a:t>
            </a:r>
            <a:r>
              <a:rPr lang="en-US" sz="2400" dirty="0">
                <a:latin typeface="AdvOT7b515deb"/>
              </a:rPr>
              <a:t>: atypical cardiac symptoms (e.g., unexplained dyspnea, chest discomfort); signs or symptoms of associated vascular disease including carotid bruits, transient ischemic attack, stroke, claudication, or peripheral arterial disease; or electrocardiogram abnormalities (e.g., Q 	waves).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5339687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0445C-9FA4-DF4A-BDF0-0EDAB7D8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99" y="1053865"/>
            <a:ext cx="10366813" cy="517064"/>
          </a:xfrm>
        </p:spPr>
        <p:txBody>
          <a:bodyPr/>
          <a:lstStyle/>
          <a:p>
            <a:pPr algn="l"/>
            <a:r>
              <a:rPr lang="en-US" dirty="0"/>
              <a:t>Cardiovascular Disease—Treatment </a:t>
            </a:r>
            <a:endParaRPr lang="en-US" dirty="0">
              <a:solidFill>
                <a:srgbClr val="A6192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91347-1696-A148-AF37-8B3A8DB9F9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82373" y="215576"/>
            <a:ext cx="10511028" cy="241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Cardiovascular Disease and Risk Management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1E16562-DD0A-634F-A4B1-E83EBFDEC973}"/>
              </a:ext>
            </a:extLst>
          </p:cNvPr>
          <p:cNvSpPr txBox="1">
            <a:spLocks/>
          </p:cNvSpPr>
          <p:nvPr/>
        </p:nvSpPr>
        <p:spPr>
          <a:xfrm>
            <a:off x="902799" y="1773807"/>
            <a:ext cx="10573843" cy="5186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A6192E"/>
              </a:solidFill>
              <a:latin typeface="AdvOT8eb9eec2.B"/>
            </a:endParaRPr>
          </a:p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10.42a </a:t>
            </a:r>
            <a:r>
              <a:rPr lang="en-US" sz="2400" dirty="0">
                <a:latin typeface="AdvOT8eb9eec2.B"/>
              </a:rPr>
              <a:t>In patients with type 2 diabetes and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8eb9eec2.B"/>
              </a:rPr>
              <a:t>established atherosclerotic cardiovascular disease, multiple atherosclerotic cardiovascular disease risk factors, or diabetic kidney disease</a:t>
            </a:r>
            <a:r>
              <a:rPr lang="en-US" sz="2400" dirty="0">
                <a:latin typeface="AdvOT8eb9eec2.B"/>
              </a:rPr>
              <a:t>, a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8eb9eec2.B"/>
              </a:rPr>
              <a:t>sodium–glucose cotransporter 2 inhibitor</a:t>
            </a:r>
            <a:r>
              <a:rPr lang="en-US" sz="2400" dirty="0">
                <a:latin typeface="AdvOT8eb9eec2.B"/>
              </a:rPr>
              <a:t> with demonstrated cardiovascular benefit is recommended to reduce the risk of major adverse cardiovascular events and/or heart failure hospitalization. </a:t>
            </a:r>
            <a:r>
              <a:rPr lang="en-US" sz="2400" dirty="0">
                <a:solidFill>
                  <a:schemeClr val="accent1"/>
                </a:solidFill>
                <a:latin typeface="AdvOT8eb9eec2.B"/>
              </a:rPr>
              <a:t>A</a:t>
            </a:r>
          </a:p>
          <a:p>
            <a:endParaRPr lang="en-US" sz="2400" dirty="0">
              <a:solidFill>
                <a:schemeClr val="accent1"/>
              </a:solidFill>
              <a:latin typeface="AdvOT8eb9eec2.B"/>
            </a:endParaRPr>
          </a:p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10.42b</a:t>
            </a:r>
            <a:r>
              <a:rPr lang="en-US" sz="2400" dirty="0">
                <a:latin typeface="AdvOT8eb9eec2.B"/>
              </a:rPr>
              <a:t> </a:t>
            </a:r>
            <a:r>
              <a:rPr lang="en-US" sz="2400" dirty="0">
                <a:latin typeface="AdvOT7b515deb"/>
              </a:rPr>
              <a:t>In patients with type 2 diabetes and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established atherosclerotic cardiovascular disease or multiple risk factors for atherosclerotic cardiovascular disease</a:t>
            </a:r>
            <a:r>
              <a:rPr lang="en-US" sz="2400" dirty="0">
                <a:latin typeface="AdvOT7b515deb"/>
              </a:rPr>
              <a:t>,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a glucagon-like peptide 1 receptor agonist </a:t>
            </a:r>
            <a:r>
              <a:rPr lang="en-US" sz="2400" dirty="0">
                <a:latin typeface="AdvOT7b515deb"/>
              </a:rPr>
              <a:t>with demonstrated cardiovascular benefit is recommended to reduce the risk of major adverse cardiovascular events. 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18837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0445C-9FA4-DF4A-BDF0-0EDAB7D8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50" y="1053865"/>
            <a:ext cx="10366813" cy="517064"/>
          </a:xfrm>
        </p:spPr>
        <p:txBody>
          <a:bodyPr/>
          <a:lstStyle/>
          <a:p>
            <a:r>
              <a:rPr lang="en-US" dirty="0"/>
              <a:t>Prevention of Vascular Disease and Mortality</a:t>
            </a:r>
            <a:endParaRPr lang="en-US" dirty="0">
              <a:solidFill>
                <a:srgbClr val="A6192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91347-1696-A148-AF37-8B3A8DB9F9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Prevention or Delay of Type 2 Diabetes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1E16562-DD0A-634F-A4B1-E83EBFDEC973}"/>
              </a:ext>
            </a:extLst>
          </p:cNvPr>
          <p:cNvSpPr txBox="1">
            <a:spLocks/>
          </p:cNvSpPr>
          <p:nvPr/>
        </p:nvSpPr>
        <p:spPr>
          <a:xfrm>
            <a:off x="912249" y="1758374"/>
            <a:ext cx="10573843" cy="1231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67" dirty="0">
                <a:solidFill>
                  <a:srgbClr val="A6192E"/>
                </a:solidFill>
                <a:latin typeface="AdvOT8eb9eec2.B"/>
              </a:rPr>
              <a:t>3.8 </a:t>
            </a:r>
            <a:r>
              <a:rPr lang="en-US" sz="2667" dirty="0">
                <a:latin typeface="AdvOT8eb9eec2.B"/>
              </a:rPr>
              <a:t>	</a:t>
            </a:r>
            <a:r>
              <a:rPr lang="en-US" sz="1867" dirty="0"/>
              <a:t> </a:t>
            </a:r>
            <a:r>
              <a:rPr lang="en-US" sz="2667" b="1" i="1" u="sng" dirty="0">
                <a:latin typeface="AdvOT7b515deb"/>
              </a:rPr>
              <a:t>Prediabetes</a:t>
            </a:r>
            <a:r>
              <a:rPr lang="en-US" sz="2667" dirty="0">
                <a:latin typeface="AdvOT7b515deb"/>
              </a:rPr>
              <a:t> is associated with heightened cardiovascular risk; therefore, screening for and treatment of modifiable risk factors for cardiovascular disease are suggested. </a:t>
            </a:r>
            <a:r>
              <a:rPr lang="en-US" sz="2667" dirty="0">
                <a:solidFill>
                  <a:srgbClr val="A6192E"/>
                </a:solidFill>
                <a:latin typeface="AdvOT8eb9eec2.B"/>
              </a:rPr>
              <a:t>B</a:t>
            </a:r>
            <a:endParaRPr lang="en-US" sz="2667" dirty="0">
              <a:solidFill>
                <a:srgbClr val="A6192E"/>
              </a:solidFill>
              <a:latin typeface="AdvOT7b515deb"/>
            </a:endParaRPr>
          </a:p>
        </p:txBody>
      </p:sp>
    </p:spTree>
    <p:extLst>
      <p:ext uri="{BB962C8B-B14F-4D97-AF65-F5344CB8AC3E}">
        <p14:creationId xmlns:p14="http://schemas.microsoft.com/office/powerpoint/2010/main" val="7394314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0445C-9FA4-DF4A-BDF0-0EDAB7D8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99" y="1053865"/>
            <a:ext cx="11005667" cy="517064"/>
          </a:xfrm>
        </p:spPr>
        <p:txBody>
          <a:bodyPr/>
          <a:lstStyle/>
          <a:p>
            <a:r>
              <a:rPr lang="en-US" dirty="0"/>
              <a:t>Cardiovascular Disease—Treatment (continued) </a:t>
            </a:r>
            <a:endParaRPr lang="en-US" dirty="0">
              <a:solidFill>
                <a:srgbClr val="A6192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91347-1696-A148-AF37-8B3A8DB9F9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82373" y="215576"/>
            <a:ext cx="10511028" cy="241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Cardiovascular Disease and Risk Management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1E16562-DD0A-634F-A4B1-E83EBFDEC973}"/>
              </a:ext>
            </a:extLst>
          </p:cNvPr>
          <p:cNvSpPr txBox="1">
            <a:spLocks/>
          </p:cNvSpPr>
          <p:nvPr/>
        </p:nvSpPr>
        <p:spPr>
          <a:xfrm>
            <a:off x="902799" y="1773807"/>
            <a:ext cx="10573843" cy="4944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A6192E"/>
              </a:solidFill>
              <a:latin typeface="AdvOT8eb9eec2.B"/>
            </a:endParaRPr>
          </a:p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10.43 </a:t>
            </a:r>
            <a:r>
              <a:rPr lang="en-US" sz="2400" dirty="0">
                <a:latin typeface="AdvOT8eb9eec2.B"/>
              </a:rPr>
              <a:t>	</a:t>
            </a:r>
            <a:r>
              <a:rPr lang="en-US" sz="2400" dirty="0">
                <a:latin typeface="AdvOT7b515deb"/>
              </a:rPr>
              <a:t>In patients with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type 2 diabetes and established heart failure </a:t>
            </a:r>
            <a:r>
              <a:rPr lang="en-US" sz="2400" dirty="0">
                <a:latin typeface="AdvOT7b515deb"/>
              </a:rPr>
              <a:t>with reduced ejection fraction,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a sodium–glucose cotransporter 2 inhibitor </a:t>
            </a:r>
            <a:r>
              <a:rPr lang="en-US" sz="2400" dirty="0">
                <a:latin typeface="AdvOT7b515deb"/>
              </a:rPr>
              <a:t>with proven benefit in this patient population is recommended to reduce risk of worsening heart failure and cardiovascular death. 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A</a:t>
            </a:r>
          </a:p>
          <a:p>
            <a:endParaRPr lang="en-US" sz="2400" dirty="0">
              <a:solidFill>
                <a:srgbClr val="A6192E"/>
              </a:solidFill>
              <a:latin typeface="AdvOT8eb9eec2.B"/>
            </a:endParaRPr>
          </a:p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10.44</a:t>
            </a:r>
            <a:r>
              <a:rPr lang="en-US" sz="2400" dirty="0">
                <a:latin typeface="AdvOT8eb9eec2.B"/>
              </a:rPr>
              <a:t>	</a:t>
            </a:r>
            <a:r>
              <a:rPr lang="en-US" sz="2400" dirty="0">
                <a:latin typeface="AdvOT7b515deb"/>
              </a:rPr>
              <a:t>In patients with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known atherosclerotic cardiovascular disease</a:t>
            </a:r>
            <a:r>
              <a:rPr lang="en-US" sz="2400" dirty="0">
                <a:latin typeface="AdvOT7b515deb"/>
              </a:rPr>
              <a:t>, particularly coronary artery disease,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ACE inhibitor or angiotensin receptor blocker</a:t>
            </a:r>
            <a:r>
              <a:rPr lang="en-US" sz="2400" dirty="0">
                <a:latin typeface="AdvOT7b515deb"/>
              </a:rPr>
              <a:t> therapy is recommended to reduce the risk of cardiovascular events. 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A</a:t>
            </a:r>
          </a:p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10.45</a:t>
            </a:r>
            <a:r>
              <a:rPr lang="en-US" sz="2400" dirty="0">
                <a:latin typeface="AdvOT8eb9eec2.B"/>
              </a:rPr>
              <a:t> 	</a:t>
            </a:r>
            <a:r>
              <a:rPr lang="en-US" sz="2400" dirty="0">
                <a:latin typeface="AdvOT7b515deb"/>
              </a:rPr>
              <a:t>In patients with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prior myocardial infarction</a:t>
            </a:r>
            <a:r>
              <a:rPr lang="en-US" sz="2400" dirty="0">
                <a:latin typeface="AdvOT7b515deb"/>
              </a:rPr>
              <a:t>,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b-blockers </a:t>
            </a:r>
            <a:r>
              <a:rPr lang="en-US" sz="2400" dirty="0">
                <a:latin typeface="AdvOT7b515deb"/>
              </a:rPr>
              <a:t>should be continued for 3 years after the event. 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528530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0445C-9FA4-DF4A-BDF0-0EDAB7D8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799" y="1053865"/>
            <a:ext cx="11005667" cy="517064"/>
          </a:xfrm>
        </p:spPr>
        <p:txBody>
          <a:bodyPr/>
          <a:lstStyle/>
          <a:p>
            <a:r>
              <a:rPr lang="en-US" dirty="0"/>
              <a:t>Cardiovascular Disease—Treatment (continued) </a:t>
            </a:r>
            <a:endParaRPr lang="en-US" dirty="0">
              <a:solidFill>
                <a:srgbClr val="A6192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91347-1696-A148-AF37-8B3A8DB9F9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82373" y="215576"/>
            <a:ext cx="10511028" cy="2416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Cardiovascular Disease and Risk Management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1E16562-DD0A-634F-A4B1-E83EBFDEC973}"/>
              </a:ext>
            </a:extLst>
          </p:cNvPr>
          <p:cNvSpPr txBox="1">
            <a:spLocks/>
          </p:cNvSpPr>
          <p:nvPr/>
        </p:nvSpPr>
        <p:spPr>
          <a:xfrm>
            <a:off x="902799" y="1773807"/>
            <a:ext cx="10573843" cy="37087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rgbClr val="A6192E"/>
              </a:solidFill>
              <a:latin typeface="AdvOT8eb9eec2.B"/>
            </a:endParaRPr>
          </a:p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10.46</a:t>
            </a:r>
            <a:r>
              <a:rPr lang="en-US" sz="2400" dirty="0">
                <a:latin typeface="AdvOT8eb9eec2.B"/>
              </a:rPr>
              <a:t> 	</a:t>
            </a:r>
            <a:r>
              <a:rPr lang="en-US" sz="2400" dirty="0">
                <a:latin typeface="AdvOT7b515deb"/>
              </a:rPr>
              <a:t>Treatment of patients with </a:t>
            </a:r>
            <a:r>
              <a:rPr lang="en-US" sz="2400" b="1" dirty="0">
                <a:latin typeface="AdvOT7b515deb"/>
              </a:rPr>
              <a:t>heart failure </a:t>
            </a:r>
            <a:r>
              <a:rPr lang="en-US" sz="2400" dirty="0">
                <a:latin typeface="AdvOT7b515deb"/>
              </a:rPr>
              <a:t>with reduced ejection fraction should include a </a:t>
            </a:r>
            <a:r>
              <a:rPr lang="en-US" sz="2400" b="1" dirty="0">
                <a:latin typeface="AdvOT7b515deb"/>
              </a:rPr>
              <a:t>b-blocker</a:t>
            </a:r>
            <a:r>
              <a:rPr lang="en-US" sz="2400" dirty="0">
                <a:latin typeface="AdvOT7b515deb"/>
              </a:rPr>
              <a:t> with proven cardiovascular outcomes benefit, unless otherwise contraindicated. </a:t>
            </a:r>
            <a:r>
              <a:rPr lang="en-US" sz="2400" dirty="0">
                <a:solidFill>
                  <a:schemeClr val="accent1"/>
                </a:solidFill>
                <a:latin typeface="AdvOT7b515deb"/>
              </a:rPr>
              <a:t>A</a:t>
            </a:r>
            <a:endParaRPr lang="en-US" sz="2400" dirty="0">
              <a:solidFill>
                <a:srgbClr val="A6192E"/>
              </a:solidFill>
              <a:latin typeface="AdvOT8eb9eec2.B"/>
            </a:endParaRPr>
          </a:p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10.47</a:t>
            </a:r>
            <a:r>
              <a:rPr lang="en-US" sz="2400" dirty="0">
                <a:latin typeface="AdvOT8eb9eec2.B"/>
              </a:rPr>
              <a:t>	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In patients with type 2 diabetes with stable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heart failure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,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metformin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 may be continued for glucose lowering if estimated glomerular filtration rate remains ≥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30 mL/min/1.73m2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but should be avoided in unstable or hospitalized patients with heart failure</a:t>
            </a:r>
            <a:r>
              <a:rPr lang="en-US" sz="2400" dirty="0">
                <a:latin typeface="AdvOT7b515deb"/>
              </a:rPr>
              <a:t>. 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B</a:t>
            </a:r>
          </a:p>
          <a:p>
            <a:endParaRPr lang="en-US" sz="2400" dirty="0">
              <a:solidFill>
                <a:srgbClr val="A6192E"/>
              </a:solidFill>
              <a:latin typeface="AdvOT8eb9eec2.B"/>
            </a:endParaRPr>
          </a:p>
        </p:txBody>
      </p:sp>
    </p:spTree>
    <p:extLst>
      <p:ext uri="{BB962C8B-B14F-4D97-AF65-F5344CB8AC3E}">
        <p14:creationId xmlns:p14="http://schemas.microsoft.com/office/powerpoint/2010/main" val="2578547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D4630795-5F01-964D-8FAA-1E76FE25C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352" y="513347"/>
            <a:ext cx="9889374" cy="4475748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4.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Comprehensive Medical Evaluation and Assessment of Comorbidities</a:t>
            </a:r>
          </a:p>
        </p:txBody>
      </p:sp>
    </p:spTree>
    <p:extLst>
      <p:ext uri="{BB962C8B-B14F-4D97-AF65-F5344CB8AC3E}">
        <p14:creationId xmlns:p14="http://schemas.microsoft.com/office/powerpoint/2010/main" val="3142807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0445C-9FA4-DF4A-BDF0-0EDAB7D8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50" y="1053865"/>
            <a:ext cx="10366813" cy="517064"/>
          </a:xfrm>
        </p:spPr>
        <p:txBody>
          <a:bodyPr/>
          <a:lstStyle/>
          <a:p>
            <a:pPr algn="l"/>
            <a:r>
              <a:rPr lang="en-US" dirty="0"/>
              <a:t>Patient-centered Collaborative Care</a:t>
            </a:r>
            <a:endParaRPr lang="en-US" dirty="0">
              <a:solidFill>
                <a:srgbClr val="A6192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91347-1696-A148-AF37-8B3A8DB9F9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Comprehensive Medical Evaluation and Assessment of Comorbidities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1E16562-DD0A-634F-A4B1-E83EBFDEC973}"/>
              </a:ext>
            </a:extLst>
          </p:cNvPr>
          <p:cNvSpPr txBox="1">
            <a:spLocks/>
          </p:cNvSpPr>
          <p:nvPr/>
        </p:nvSpPr>
        <p:spPr>
          <a:xfrm>
            <a:off x="912249" y="1758373"/>
            <a:ext cx="10573843" cy="42325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67" dirty="0">
                <a:solidFill>
                  <a:srgbClr val="A6192E"/>
                </a:solidFill>
                <a:latin typeface="AdvOT8eb9eec2.B"/>
              </a:rPr>
              <a:t>4.1</a:t>
            </a:r>
            <a:r>
              <a:rPr lang="en-US" sz="2667" dirty="0">
                <a:latin typeface="AdvOT8eb9eec2.B"/>
              </a:rPr>
              <a:t> 	</a:t>
            </a:r>
            <a:r>
              <a:rPr lang="en-US" sz="1867" dirty="0"/>
              <a:t> </a:t>
            </a:r>
            <a:r>
              <a:rPr lang="en-US" sz="2667" dirty="0">
                <a:latin typeface="AdvOT7b515deb"/>
              </a:rPr>
              <a:t>A patient-centered communication style that uses person-    centered and strength-based language and active listening; elicits   </a:t>
            </a:r>
            <a:r>
              <a:rPr lang="en-US" sz="2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patient preferences and beliefs</a:t>
            </a:r>
            <a:r>
              <a:rPr lang="en-US" sz="2667" dirty="0">
                <a:latin typeface="AdvOT7b515deb"/>
              </a:rPr>
              <a:t>; and assesses literacy, numeracy, and potential barriers to care should be used to optimize patient health outcomes and health-related quality of life. </a:t>
            </a:r>
            <a:r>
              <a:rPr lang="en-US" sz="2667" dirty="0">
                <a:solidFill>
                  <a:srgbClr val="A6192E"/>
                </a:solidFill>
                <a:latin typeface="AdvOT8eb9eec2.B"/>
              </a:rPr>
              <a:t>B</a:t>
            </a:r>
          </a:p>
          <a:p>
            <a:r>
              <a:rPr lang="en-US" sz="2667" dirty="0">
                <a:solidFill>
                  <a:srgbClr val="A6192E"/>
                </a:solidFill>
                <a:latin typeface="AdvOT8eb9eec2.B"/>
              </a:rPr>
              <a:t>4.2</a:t>
            </a:r>
            <a:r>
              <a:rPr lang="en-US" sz="2667" dirty="0">
                <a:latin typeface="AdvOT8eb9eec2.B"/>
              </a:rPr>
              <a:t> 	</a:t>
            </a:r>
            <a:r>
              <a:rPr lang="en-US" sz="1867" dirty="0"/>
              <a:t> </a:t>
            </a:r>
            <a:r>
              <a:rPr lang="en-US" sz="2667" dirty="0">
                <a:latin typeface="AdvOT7b515deb"/>
              </a:rPr>
              <a:t>People with diabetes can benefit from a coordinated </a:t>
            </a:r>
            <a:r>
              <a:rPr lang="en-US" sz="26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multidisciplinary team </a:t>
            </a:r>
            <a:r>
              <a:rPr lang="en-US" sz="2667" dirty="0">
                <a:latin typeface="AdvOT7b515deb"/>
              </a:rPr>
              <a:t>that may draw from diabetes care and education specialists, primary care providers, subspecialty providers, nurses, dietitians, exercise specialists, pharmacists, dentists, podiatrists, and mental health professionals. </a:t>
            </a:r>
            <a:r>
              <a:rPr lang="en-US" sz="2667" dirty="0">
                <a:solidFill>
                  <a:srgbClr val="A6192E"/>
                </a:solidFill>
                <a:latin typeface="AdvOT8eb9eec2.B"/>
              </a:rPr>
              <a:t>E</a:t>
            </a:r>
            <a:endParaRPr lang="en-US" sz="2667" dirty="0">
              <a:solidFill>
                <a:srgbClr val="A6192E"/>
              </a:solidFill>
              <a:latin typeface="AdvOT7b515deb"/>
            </a:endParaRPr>
          </a:p>
        </p:txBody>
      </p:sp>
    </p:spTree>
    <p:extLst>
      <p:ext uri="{BB962C8B-B14F-4D97-AF65-F5344CB8AC3E}">
        <p14:creationId xmlns:p14="http://schemas.microsoft.com/office/powerpoint/2010/main" val="914186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7EBEA-EFD0-4E6D-B7B0-8F6F4084035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Comprehensive Medical Evaluation and Assessment of Comorbidities</a:t>
            </a:r>
          </a:p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3D0768-F6F8-4FF9-99C5-985398F29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372" y="6076415"/>
            <a:ext cx="965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219170">
              <a:defRPr/>
            </a:pPr>
            <a:r>
              <a:rPr lang="en-US" sz="1600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  <a:t>Comprehensive Medical Evaluation and Assessment of Comorbidities: </a:t>
            </a:r>
            <a:br>
              <a:rPr lang="en-US" sz="1600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</a:br>
            <a:r>
              <a:rPr lang="en-US" sz="1600" i="1" dirty="0">
                <a:solidFill>
                  <a:srgbClr val="A6192E"/>
                </a:solidFill>
                <a:ea typeface="ヒラギノ角ゴ Pro W3" charset="-128"/>
              </a:rPr>
              <a:t>Standards of Medical Care in Diabetes - 2021</a:t>
            </a:r>
            <a:r>
              <a:rPr lang="en-US" sz="1600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  <a:t>. </a:t>
            </a:r>
            <a:r>
              <a:rPr lang="en-US" sz="1600" i="1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  <a:t>Diabetes Care </a:t>
            </a:r>
            <a:r>
              <a:rPr lang="en-US" sz="1600" dirty="0">
                <a:solidFill>
                  <a:srgbClr val="A6192E"/>
                </a:solidFill>
                <a:latin typeface="Helvetica" pitchFamily="34" charset="0"/>
                <a:ea typeface="ヒラギノ角ゴ Pro W3" charset="-128"/>
              </a:rPr>
              <a:t>2021;44(Suppl. 1):S40-S52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90DDBD-75B2-4185-AD2F-EB31C9C40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106" y="708133"/>
            <a:ext cx="7515789" cy="51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9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0445C-9FA4-DF4A-BDF0-0EDAB7D8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50" y="1053865"/>
            <a:ext cx="10366813" cy="517064"/>
          </a:xfrm>
        </p:spPr>
        <p:txBody>
          <a:bodyPr/>
          <a:lstStyle/>
          <a:p>
            <a:pPr algn="l"/>
            <a:r>
              <a:rPr lang="en-US" dirty="0"/>
              <a:t>Comprehensive Medical Evaluation</a:t>
            </a:r>
            <a:endParaRPr lang="en-US" dirty="0">
              <a:solidFill>
                <a:srgbClr val="A6192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91347-1696-A148-AF37-8B3A8DB9F9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Comprehensive Medical Evaluation and Assessment of Comorbidities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1E16562-DD0A-634F-A4B1-E83EBFDEC973}"/>
              </a:ext>
            </a:extLst>
          </p:cNvPr>
          <p:cNvSpPr txBox="1">
            <a:spLocks/>
          </p:cNvSpPr>
          <p:nvPr/>
        </p:nvSpPr>
        <p:spPr>
          <a:xfrm>
            <a:off x="912249" y="1758373"/>
            <a:ext cx="10573843" cy="42160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4.3</a:t>
            </a:r>
            <a:r>
              <a:rPr lang="en-US" sz="2400" dirty="0">
                <a:latin typeface="AdvOT8eb9eec2.B"/>
              </a:rPr>
              <a:t> 	</a:t>
            </a:r>
            <a:r>
              <a:rPr lang="en-US" sz="2400" dirty="0">
                <a:latin typeface="AdvOT7b515deb"/>
              </a:rPr>
              <a:t>A complete medical evaluation should be performed at the initial visit to:</a:t>
            </a:r>
          </a:p>
          <a:p>
            <a:endParaRPr lang="en-US" sz="2400" dirty="0">
              <a:latin typeface="AdvOT7b515deb"/>
            </a:endParaRPr>
          </a:p>
          <a:p>
            <a:pPr marL="1295368" lvl="1" indent="-380990"/>
            <a:r>
              <a:rPr lang="en-US" dirty="0">
                <a:latin typeface="AdvOT7b515deb"/>
              </a:rPr>
              <a:t>Con</a:t>
            </a:r>
            <a:r>
              <a:rPr lang="en-US" dirty="0">
                <a:latin typeface="AdvOT7b515deb+fb"/>
              </a:rPr>
              <a:t>fi</a:t>
            </a:r>
            <a:r>
              <a:rPr lang="en-US" dirty="0">
                <a:latin typeface="AdvOT7b515deb"/>
              </a:rPr>
              <a:t>rm the diagnosis and classify diabetes. </a:t>
            </a:r>
            <a:r>
              <a:rPr lang="en-US" dirty="0">
                <a:solidFill>
                  <a:srgbClr val="A6192E"/>
                </a:solidFill>
                <a:latin typeface="AdvOT8eb9eec2.B"/>
              </a:rPr>
              <a:t>A</a:t>
            </a:r>
          </a:p>
          <a:p>
            <a:pPr marL="1295368" lvl="1" indent="-380990"/>
            <a:r>
              <a:rPr lang="en-US" dirty="0">
                <a:latin typeface="AdvOT7b515deb"/>
              </a:rPr>
              <a:t>Evaluate for diabetes complications and potential comorbid conditions. </a:t>
            </a:r>
            <a:r>
              <a:rPr lang="en-US" dirty="0">
                <a:solidFill>
                  <a:srgbClr val="A6192E"/>
                </a:solidFill>
                <a:latin typeface="AdvOT8eb9eec2.B"/>
              </a:rPr>
              <a:t>A</a:t>
            </a:r>
          </a:p>
          <a:p>
            <a:pPr marL="1295368" lvl="1" indent="-380990"/>
            <a:r>
              <a:rPr lang="en-US" dirty="0">
                <a:latin typeface="AdvOT7b515deb"/>
              </a:rPr>
              <a:t>Review previous treatment and risk factor control in patients with established diabetes. </a:t>
            </a:r>
            <a:r>
              <a:rPr lang="en-US" dirty="0">
                <a:solidFill>
                  <a:srgbClr val="A6192E"/>
                </a:solidFill>
                <a:latin typeface="AdvOT8eb9eec2.B"/>
              </a:rPr>
              <a:t>A</a:t>
            </a:r>
          </a:p>
          <a:p>
            <a:pPr marL="1295368" lvl="1" indent="-380990"/>
            <a:r>
              <a:rPr lang="en-US" dirty="0">
                <a:latin typeface="AdvOT7b515deb"/>
              </a:rPr>
              <a:t>Begin patient engagement in the formulation of a care management plan. </a:t>
            </a:r>
            <a:r>
              <a:rPr lang="en-US" dirty="0">
                <a:solidFill>
                  <a:srgbClr val="A6192E"/>
                </a:solidFill>
                <a:latin typeface="AdvOT8eb9eec2.B"/>
              </a:rPr>
              <a:t>A</a:t>
            </a:r>
          </a:p>
          <a:p>
            <a:pPr marL="1295368" lvl="1" indent="-380990"/>
            <a:r>
              <a:rPr lang="en-US" dirty="0">
                <a:latin typeface="AdvOT7b515deb"/>
              </a:rPr>
              <a:t>Develop a plan for continuing care. </a:t>
            </a:r>
            <a:r>
              <a:rPr lang="en-US" dirty="0">
                <a:solidFill>
                  <a:srgbClr val="A6192E"/>
                </a:solidFill>
                <a:latin typeface="AdvOT8eb9eec2.B"/>
              </a:rPr>
              <a:t>A</a:t>
            </a:r>
            <a:endParaRPr lang="en-US" dirty="0">
              <a:solidFill>
                <a:srgbClr val="A6192E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50483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0445C-9FA4-DF4A-BDF0-0EDAB7D8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50" y="1053866"/>
            <a:ext cx="10366813" cy="1034129"/>
          </a:xfrm>
        </p:spPr>
        <p:txBody>
          <a:bodyPr/>
          <a:lstStyle/>
          <a:p>
            <a:pPr algn="l"/>
            <a:r>
              <a:rPr lang="en-US" dirty="0"/>
              <a:t>Comprehensive Medical Evaluation (continued)</a:t>
            </a:r>
            <a:endParaRPr lang="en-US" dirty="0">
              <a:solidFill>
                <a:srgbClr val="A6192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91347-1696-A148-AF37-8B3A8DB9F9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Comprehensive Medical Evaluation and Assessment of Comorbidities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1E16562-DD0A-634F-A4B1-E83EBFDEC973}"/>
              </a:ext>
            </a:extLst>
          </p:cNvPr>
          <p:cNvSpPr txBox="1">
            <a:spLocks/>
          </p:cNvSpPr>
          <p:nvPr/>
        </p:nvSpPr>
        <p:spPr>
          <a:xfrm>
            <a:off x="912249" y="2242370"/>
            <a:ext cx="10573843" cy="27135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4.4</a:t>
            </a:r>
            <a:r>
              <a:rPr lang="en-US" sz="2400" dirty="0">
                <a:latin typeface="AdvOT8eb9eec2.B"/>
              </a:rPr>
              <a:t> 	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A follow-up visit </a:t>
            </a:r>
            <a:r>
              <a:rPr lang="en-US" sz="2400" dirty="0">
                <a:latin typeface="AdvOT7b515deb"/>
              </a:rPr>
              <a:t>should include most components of the initial comprehensive medical evaluation (see Table 4.1). 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A</a:t>
            </a:r>
          </a:p>
          <a:p>
            <a:r>
              <a:rPr lang="en-US" sz="2400" dirty="0">
                <a:solidFill>
                  <a:srgbClr val="A6192E"/>
                </a:solidFill>
                <a:latin typeface="AdvOT8eb9eec2.B"/>
              </a:rPr>
              <a:t>4.5	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OT7b515deb"/>
              </a:rPr>
              <a:t>Ongoing management </a:t>
            </a:r>
            <a:r>
              <a:rPr lang="en-US" sz="2400" dirty="0">
                <a:latin typeface="AdvOT7b515deb"/>
              </a:rPr>
              <a:t>should be guided by the assessment of overall health status, diabetes complications, cardiovascular risk (see THE RISK CALCULATOR, Section 10 “Cardiovascular Disease and Risk Management,” https://doi.org/10.2337/dc21-010), hypoglycemia risk, and shared decision-making to set therapeutic goals.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A6192E"/>
                </a:solidFill>
                <a:latin typeface="AdvOT8eb9eec2.B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55429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740</Words>
  <Application>Microsoft Office PowerPoint</Application>
  <PresentationFormat>Widescreen</PresentationFormat>
  <Paragraphs>160</Paragraphs>
  <Slides>41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Diabetes and Primary Prevention of CVD</vt:lpstr>
      <vt:lpstr>Standards of Medical Care in Diabetes—2021 </vt:lpstr>
      <vt:lpstr>Classification</vt:lpstr>
      <vt:lpstr>Prevention of Vascular Disease and Mortality</vt:lpstr>
      <vt:lpstr>Section 4.  Comprehensive Medical Evaluation and Assessment of Comorbidities</vt:lpstr>
      <vt:lpstr>Patient-centered Collaborative Care</vt:lpstr>
      <vt:lpstr>PowerPoint Presentation</vt:lpstr>
      <vt:lpstr>Comprehensive Medical Evaluation</vt:lpstr>
      <vt:lpstr>Comprehensive Medical Evaluation (continued)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Physical Activity</vt:lpstr>
      <vt:lpstr>Smoking Cessation: Tobacco &amp; E-cigarettes</vt:lpstr>
      <vt:lpstr>PowerPoint Presentation</vt:lpstr>
      <vt:lpstr>Section 9.   Pharmacologic Approaches to Glycemic Treatment</vt:lpstr>
      <vt:lpstr>Pharmacologic Therapy for Type 2 Diabetes</vt:lpstr>
      <vt:lpstr>Pharmacologic Therapy for Type 2 Diabetes (continued)</vt:lpstr>
      <vt:lpstr>Pharmacologic Therapy for Type 2 Diabetes (continued)</vt:lpstr>
      <vt:lpstr>PowerPoint Presentation</vt:lpstr>
      <vt:lpstr>Section 10.   Cardiovascular Disease and Risk Management</vt:lpstr>
      <vt:lpstr>Screening and Diagnosis</vt:lpstr>
      <vt:lpstr>Treatment Goals</vt:lpstr>
      <vt:lpstr>PowerPoint Presentation</vt:lpstr>
      <vt:lpstr>PowerPoint Presentation</vt:lpstr>
      <vt:lpstr>Lipid Management—Lifestyle Intervention </vt:lpstr>
      <vt:lpstr>Lipid Management—Ongoing Therapy and Monitoring with Lipid Panel</vt:lpstr>
      <vt:lpstr>Statin Treatment—Primary Prevention</vt:lpstr>
      <vt:lpstr>Statin Treatment—Secondary Prevention</vt:lpstr>
      <vt:lpstr>Statin Treatment—Secondary Prevention (continued)</vt:lpstr>
      <vt:lpstr>PowerPoint Presentation</vt:lpstr>
      <vt:lpstr>Other Combination Therapy</vt:lpstr>
      <vt:lpstr>Antiplatelet Agents</vt:lpstr>
      <vt:lpstr>Antiplatelet Agents (continued)</vt:lpstr>
      <vt:lpstr>Cardiovascular Disease—Screening </vt:lpstr>
      <vt:lpstr>Cardiovascular Disease—Treatment </vt:lpstr>
      <vt:lpstr>Cardiovascular Disease—Treatment (continued) </vt:lpstr>
      <vt:lpstr>Cardiovascular Disease—Treatment (continued)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and Primary Prevention of CVD</dc:title>
  <dc:creator>User D2.</dc:creator>
  <cp:lastModifiedBy>bbbwww1345@gmail.com</cp:lastModifiedBy>
  <cp:revision>36</cp:revision>
  <dcterms:created xsi:type="dcterms:W3CDTF">2021-05-02T04:21:18Z</dcterms:created>
  <dcterms:modified xsi:type="dcterms:W3CDTF">2021-05-16T04:45:31Z</dcterms:modified>
</cp:coreProperties>
</file>